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9" r:id="rId1"/>
  </p:sldMasterIdLst>
  <p:notesMasterIdLst>
    <p:notesMasterId r:id="rId64"/>
  </p:notesMasterIdLst>
  <p:handoutMasterIdLst>
    <p:handoutMasterId r:id="rId65"/>
  </p:handoutMasterIdLst>
  <p:sldIdLst>
    <p:sldId id="256" r:id="rId2"/>
    <p:sldId id="359" r:id="rId3"/>
    <p:sldId id="714" r:id="rId4"/>
    <p:sldId id="715" r:id="rId5"/>
    <p:sldId id="425" r:id="rId6"/>
    <p:sldId id="396" r:id="rId7"/>
    <p:sldId id="397" r:id="rId8"/>
    <p:sldId id="427" r:id="rId9"/>
    <p:sldId id="428" r:id="rId10"/>
    <p:sldId id="429" r:id="rId11"/>
    <p:sldId id="430" r:id="rId12"/>
    <p:sldId id="431" r:id="rId13"/>
    <p:sldId id="432" r:id="rId14"/>
    <p:sldId id="426" r:id="rId15"/>
    <p:sldId id="418" r:id="rId16"/>
    <p:sldId id="419" r:id="rId17"/>
    <p:sldId id="421" r:id="rId18"/>
    <p:sldId id="422" r:id="rId19"/>
    <p:sldId id="415" r:id="rId20"/>
    <p:sldId id="433" r:id="rId21"/>
    <p:sldId id="434" r:id="rId22"/>
    <p:sldId id="716" r:id="rId23"/>
    <p:sldId id="435" r:id="rId24"/>
    <p:sldId id="436" r:id="rId25"/>
    <p:sldId id="441" r:id="rId26"/>
    <p:sldId id="437" r:id="rId27"/>
    <p:sldId id="438" r:id="rId28"/>
    <p:sldId id="440" r:id="rId29"/>
    <p:sldId id="442" r:id="rId30"/>
    <p:sldId id="443" r:id="rId31"/>
    <p:sldId id="444" r:id="rId32"/>
    <p:sldId id="445" r:id="rId33"/>
    <p:sldId id="446" r:id="rId34"/>
    <p:sldId id="447" r:id="rId35"/>
    <p:sldId id="593" r:id="rId36"/>
    <p:sldId id="448" r:id="rId37"/>
    <p:sldId id="449" r:id="rId38"/>
    <p:sldId id="450" r:id="rId39"/>
    <p:sldId id="703" r:id="rId40"/>
    <p:sldId id="586" r:id="rId41"/>
    <p:sldId id="612" r:id="rId42"/>
    <p:sldId id="613" r:id="rId43"/>
    <p:sldId id="614" r:id="rId44"/>
    <p:sldId id="615" r:id="rId45"/>
    <p:sldId id="616" r:id="rId46"/>
    <p:sldId id="617" r:id="rId47"/>
    <p:sldId id="618" r:id="rId48"/>
    <p:sldId id="619" r:id="rId49"/>
    <p:sldId id="620" r:id="rId50"/>
    <p:sldId id="621" r:id="rId51"/>
    <p:sldId id="622" r:id="rId52"/>
    <p:sldId id="623" r:id="rId53"/>
    <p:sldId id="624" r:id="rId54"/>
    <p:sldId id="702" r:id="rId55"/>
    <p:sldId id="587" r:id="rId56"/>
    <p:sldId id="717" r:id="rId57"/>
    <p:sldId id="588" r:id="rId58"/>
    <p:sldId id="589" r:id="rId59"/>
    <p:sldId id="590" r:id="rId60"/>
    <p:sldId id="591" r:id="rId61"/>
    <p:sldId id="592" r:id="rId62"/>
    <p:sldId id="594" r:id="rId63"/>
  </p:sldIdLst>
  <p:sldSz cx="9144000" cy="6858000" type="screen4x3"/>
  <p:notesSz cx="7045325" cy="9345613"/>
  <p:defaultTextStyle>
    <a:defPPr>
      <a:defRPr lang="en-US"/>
    </a:defPPr>
    <a:lvl1pPr algn="l" rtl="0" fontAlgn="base">
      <a:spcBef>
        <a:spcPct val="0"/>
      </a:spcBef>
      <a:spcAft>
        <a:spcPct val="0"/>
      </a:spcAft>
      <a:defRPr sz="4400" kern="1200">
        <a:solidFill>
          <a:schemeClr val="folHlink"/>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4400" kern="1200">
        <a:solidFill>
          <a:schemeClr val="folHlink"/>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4400" kern="1200">
        <a:solidFill>
          <a:schemeClr val="folHlink"/>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4400" kern="1200">
        <a:solidFill>
          <a:schemeClr val="folHlink"/>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4400" kern="1200">
        <a:solidFill>
          <a:schemeClr val="folHlink"/>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4400" kern="1200">
        <a:solidFill>
          <a:schemeClr val="folHlink"/>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4400" kern="1200">
        <a:solidFill>
          <a:schemeClr val="folHlink"/>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4400" kern="1200">
        <a:solidFill>
          <a:schemeClr val="folHlink"/>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4400" kern="1200">
        <a:solidFill>
          <a:schemeClr val="folHlink"/>
        </a:solidFill>
        <a:effectLst>
          <a:outerShdw blurRad="38100" dist="38100" dir="2700000" algn="tl">
            <a:srgbClr val="000000">
              <a:alpha val="43137"/>
            </a:srgbClr>
          </a:outerShdw>
        </a:effectLst>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910" autoAdjust="0"/>
  </p:normalViewPr>
  <p:slideViewPr>
    <p:cSldViewPr>
      <p:cViewPr>
        <p:scale>
          <a:sx n="75" d="100"/>
          <a:sy n="75" d="100"/>
        </p:scale>
        <p:origin x="-122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13FCEB-9990-41A2-8584-7597D3AC113A}" type="doc">
      <dgm:prSet loTypeId="urn:microsoft.com/office/officeart/2005/8/layout/hProcess9" loCatId="process" qsTypeId="urn:microsoft.com/office/officeart/2005/8/quickstyle/simple1" qsCatId="simple" csTypeId="urn:microsoft.com/office/officeart/2005/8/colors/accent0_3" csCatId="mainScheme" phldr="1"/>
      <dgm:spPr/>
    </dgm:pt>
    <dgm:pt modelId="{3C22143A-0CC6-4404-A2E8-F42B781D41AC}">
      <dgm:prSet phldrT="[Texto]"/>
      <dgm:spPr/>
      <dgm:t>
        <a:bodyPr/>
        <a:lstStyle/>
        <a:p>
          <a:r>
            <a:rPr lang="pt-BR" dirty="0" smtClean="0"/>
            <a:t>Instauração</a:t>
          </a:r>
          <a:endParaRPr lang="pt-BR" dirty="0"/>
        </a:p>
      </dgm:t>
    </dgm:pt>
    <dgm:pt modelId="{5B56B214-8B90-4CB3-BFFC-21AADEFECD1A}" type="parTrans" cxnId="{D5A7A9CF-7CE4-4B52-A285-A79704156DB6}">
      <dgm:prSet/>
      <dgm:spPr/>
      <dgm:t>
        <a:bodyPr/>
        <a:lstStyle/>
        <a:p>
          <a:endParaRPr lang="pt-BR"/>
        </a:p>
      </dgm:t>
    </dgm:pt>
    <dgm:pt modelId="{74BDFDFE-4DD4-47E9-82C8-0AC4E238DE64}" type="sibTrans" cxnId="{D5A7A9CF-7CE4-4B52-A285-A79704156DB6}">
      <dgm:prSet/>
      <dgm:spPr/>
      <dgm:t>
        <a:bodyPr/>
        <a:lstStyle/>
        <a:p>
          <a:endParaRPr lang="pt-BR"/>
        </a:p>
      </dgm:t>
    </dgm:pt>
    <dgm:pt modelId="{AFB2FBA8-AF74-4F0F-A066-77752265DADE}">
      <dgm:prSet phldrT="[Texto]"/>
      <dgm:spPr/>
      <dgm:t>
        <a:bodyPr/>
        <a:lstStyle/>
        <a:p>
          <a:r>
            <a:rPr lang="pt-BR" dirty="0" smtClean="0"/>
            <a:t>Formulários</a:t>
          </a:r>
          <a:endParaRPr lang="pt-BR" dirty="0"/>
        </a:p>
      </dgm:t>
    </dgm:pt>
    <dgm:pt modelId="{53380B55-B275-4252-8E62-7A28EABF0586}" type="parTrans" cxnId="{C0BDE97E-7106-4DA5-A983-7DD193BAD1ED}">
      <dgm:prSet/>
      <dgm:spPr/>
      <dgm:t>
        <a:bodyPr/>
        <a:lstStyle/>
        <a:p>
          <a:endParaRPr lang="pt-BR"/>
        </a:p>
      </dgm:t>
    </dgm:pt>
    <dgm:pt modelId="{CF43D340-7C0E-4C51-ADA3-68396651080E}" type="sibTrans" cxnId="{C0BDE97E-7106-4DA5-A983-7DD193BAD1ED}">
      <dgm:prSet/>
      <dgm:spPr/>
      <dgm:t>
        <a:bodyPr/>
        <a:lstStyle/>
        <a:p>
          <a:endParaRPr lang="pt-BR"/>
        </a:p>
      </dgm:t>
    </dgm:pt>
    <dgm:pt modelId="{60874DEC-FA66-4FCC-B695-AB3EFBBE73ED}">
      <dgm:prSet phldrT="[Texto]"/>
      <dgm:spPr/>
      <dgm:t>
        <a:bodyPr/>
        <a:lstStyle/>
        <a:p>
          <a:r>
            <a:rPr lang="pt-BR" dirty="0" smtClean="0"/>
            <a:t>LTCAT</a:t>
          </a:r>
          <a:endParaRPr lang="pt-BR" dirty="0"/>
        </a:p>
      </dgm:t>
    </dgm:pt>
    <dgm:pt modelId="{6BE69933-8BA7-48CC-A678-F723E092938A}" type="parTrans" cxnId="{8A224B55-A891-4366-9D58-10760B6930E5}">
      <dgm:prSet/>
      <dgm:spPr/>
      <dgm:t>
        <a:bodyPr/>
        <a:lstStyle/>
        <a:p>
          <a:endParaRPr lang="pt-BR"/>
        </a:p>
      </dgm:t>
    </dgm:pt>
    <dgm:pt modelId="{EADB04FB-A95A-425D-802A-88D08BB04C27}" type="sibTrans" cxnId="{8A224B55-A891-4366-9D58-10760B6930E5}">
      <dgm:prSet/>
      <dgm:spPr/>
      <dgm:t>
        <a:bodyPr/>
        <a:lstStyle/>
        <a:p>
          <a:endParaRPr lang="pt-BR"/>
        </a:p>
      </dgm:t>
    </dgm:pt>
    <dgm:pt modelId="{2883E48E-5C1F-4340-931F-F90DBCE5275D}">
      <dgm:prSet phldrT="[Texto]"/>
      <dgm:spPr/>
      <dgm:t>
        <a:bodyPr/>
        <a:lstStyle/>
        <a:p>
          <a:r>
            <a:rPr lang="pt-BR" dirty="0" smtClean="0"/>
            <a:t>Perícia</a:t>
          </a:r>
          <a:endParaRPr lang="pt-BR" dirty="0"/>
        </a:p>
      </dgm:t>
    </dgm:pt>
    <dgm:pt modelId="{78F37A5D-E766-450D-9E09-8399110BBB2A}" type="parTrans" cxnId="{FCCFC762-CF8B-4444-A936-85A982AF577C}">
      <dgm:prSet/>
      <dgm:spPr/>
      <dgm:t>
        <a:bodyPr/>
        <a:lstStyle/>
        <a:p>
          <a:endParaRPr lang="pt-BR"/>
        </a:p>
      </dgm:t>
    </dgm:pt>
    <dgm:pt modelId="{6D010BFF-B6A7-4194-908A-0E37E52339CC}" type="sibTrans" cxnId="{FCCFC762-CF8B-4444-A936-85A982AF577C}">
      <dgm:prSet/>
      <dgm:spPr/>
      <dgm:t>
        <a:bodyPr/>
        <a:lstStyle/>
        <a:p>
          <a:endParaRPr lang="pt-BR"/>
        </a:p>
      </dgm:t>
    </dgm:pt>
    <dgm:pt modelId="{048B1E83-D011-475D-A1F2-D638424EF92F}">
      <dgm:prSet phldrT="[Texto]"/>
      <dgm:spPr/>
      <dgm:t>
        <a:bodyPr/>
        <a:lstStyle/>
        <a:p>
          <a:r>
            <a:rPr lang="pt-BR" dirty="0" smtClean="0"/>
            <a:t>Decisão</a:t>
          </a:r>
          <a:endParaRPr lang="pt-BR" dirty="0"/>
        </a:p>
      </dgm:t>
    </dgm:pt>
    <dgm:pt modelId="{2F1C5B29-DB10-44FA-A435-83D7B8E713BE}" type="parTrans" cxnId="{C7014285-5D16-4B84-B6A4-440A4D3D0A65}">
      <dgm:prSet/>
      <dgm:spPr/>
      <dgm:t>
        <a:bodyPr/>
        <a:lstStyle/>
        <a:p>
          <a:endParaRPr lang="pt-BR"/>
        </a:p>
      </dgm:t>
    </dgm:pt>
    <dgm:pt modelId="{7F00BD16-DCBB-444F-927B-B185CB2F2E8E}" type="sibTrans" cxnId="{C7014285-5D16-4B84-B6A4-440A4D3D0A65}">
      <dgm:prSet/>
      <dgm:spPr/>
      <dgm:t>
        <a:bodyPr/>
        <a:lstStyle/>
        <a:p>
          <a:endParaRPr lang="pt-BR"/>
        </a:p>
      </dgm:t>
    </dgm:pt>
    <dgm:pt modelId="{351E9740-0F80-4EDE-8227-6C5C950453AD}">
      <dgm:prSet phldrT="[Texto]"/>
      <dgm:spPr/>
      <dgm:t>
        <a:bodyPr/>
        <a:lstStyle/>
        <a:p>
          <a:r>
            <a:rPr lang="pt-BR" dirty="0" smtClean="0"/>
            <a:t>Recurso</a:t>
          </a:r>
          <a:endParaRPr lang="pt-BR" dirty="0"/>
        </a:p>
      </dgm:t>
    </dgm:pt>
    <dgm:pt modelId="{C332AA12-0822-41AD-9D98-6DD64058E980}" type="parTrans" cxnId="{9C4D49CF-8EE5-4F73-83CB-B6BF4F1D71B1}">
      <dgm:prSet/>
      <dgm:spPr/>
      <dgm:t>
        <a:bodyPr/>
        <a:lstStyle/>
        <a:p>
          <a:endParaRPr lang="pt-BR"/>
        </a:p>
      </dgm:t>
    </dgm:pt>
    <dgm:pt modelId="{02E49F09-1814-47AD-8E63-561B948CE9BB}" type="sibTrans" cxnId="{9C4D49CF-8EE5-4F73-83CB-B6BF4F1D71B1}">
      <dgm:prSet/>
      <dgm:spPr/>
      <dgm:t>
        <a:bodyPr/>
        <a:lstStyle/>
        <a:p>
          <a:endParaRPr lang="pt-BR"/>
        </a:p>
      </dgm:t>
    </dgm:pt>
    <dgm:pt modelId="{AAAC0ACB-BE60-493E-A5E3-859458204050}" type="pres">
      <dgm:prSet presAssocID="{4913FCEB-9990-41A2-8584-7597D3AC113A}" presName="CompostProcess" presStyleCnt="0">
        <dgm:presLayoutVars>
          <dgm:dir/>
          <dgm:resizeHandles val="exact"/>
        </dgm:presLayoutVars>
      </dgm:prSet>
      <dgm:spPr/>
    </dgm:pt>
    <dgm:pt modelId="{8605DABA-6717-464E-8CA6-53A943333BC0}" type="pres">
      <dgm:prSet presAssocID="{4913FCEB-9990-41A2-8584-7597D3AC113A}" presName="arrow" presStyleLbl="bgShp" presStyleIdx="0" presStyleCnt="1"/>
      <dgm:spPr/>
    </dgm:pt>
    <dgm:pt modelId="{61FE2440-851D-48C4-9B11-4CAE658AA211}" type="pres">
      <dgm:prSet presAssocID="{4913FCEB-9990-41A2-8584-7597D3AC113A}" presName="linearProcess" presStyleCnt="0"/>
      <dgm:spPr/>
    </dgm:pt>
    <dgm:pt modelId="{716EBBEA-A00C-40DE-9AE9-6ED4243D71E6}" type="pres">
      <dgm:prSet presAssocID="{3C22143A-0CC6-4404-A2E8-F42B781D41AC}" presName="textNode" presStyleLbl="node1" presStyleIdx="0" presStyleCnt="6">
        <dgm:presLayoutVars>
          <dgm:bulletEnabled val="1"/>
        </dgm:presLayoutVars>
      </dgm:prSet>
      <dgm:spPr/>
    </dgm:pt>
    <dgm:pt modelId="{1C6D63A8-FCA1-4001-9901-F6257E44E253}" type="pres">
      <dgm:prSet presAssocID="{74BDFDFE-4DD4-47E9-82C8-0AC4E238DE64}" presName="sibTrans" presStyleCnt="0"/>
      <dgm:spPr/>
    </dgm:pt>
    <dgm:pt modelId="{1DA6E3CD-B8A9-4759-ACA4-51E806E6B413}" type="pres">
      <dgm:prSet presAssocID="{AFB2FBA8-AF74-4F0F-A066-77752265DADE}" presName="textNode" presStyleLbl="node1" presStyleIdx="1" presStyleCnt="6">
        <dgm:presLayoutVars>
          <dgm:bulletEnabled val="1"/>
        </dgm:presLayoutVars>
      </dgm:prSet>
      <dgm:spPr/>
      <dgm:t>
        <a:bodyPr/>
        <a:lstStyle/>
        <a:p>
          <a:endParaRPr lang="pt-BR"/>
        </a:p>
      </dgm:t>
    </dgm:pt>
    <dgm:pt modelId="{2CE4B489-8963-4917-9719-701E08CD81E1}" type="pres">
      <dgm:prSet presAssocID="{CF43D340-7C0E-4C51-ADA3-68396651080E}" presName="sibTrans" presStyleCnt="0"/>
      <dgm:spPr/>
    </dgm:pt>
    <dgm:pt modelId="{A8C84E36-56BF-4855-A459-746B3324FD90}" type="pres">
      <dgm:prSet presAssocID="{60874DEC-FA66-4FCC-B695-AB3EFBBE73ED}" presName="textNode" presStyleLbl="node1" presStyleIdx="2" presStyleCnt="6">
        <dgm:presLayoutVars>
          <dgm:bulletEnabled val="1"/>
        </dgm:presLayoutVars>
      </dgm:prSet>
      <dgm:spPr/>
      <dgm:t>
        <a:bodyPr/>
        <a:lstStyle/>
        <a:p>
          <a:endParaRPr lang="pt-BR"/>
        </a:p>
      </dgm:t>
    </dgm:pt>
    <dgm:pt modelId="{9428DAAE-65EB-464F-8206-E08B6A75940E}" type="pres">
      <dgm:prSet presAssocID="{EADB04FB-A95A-425D-802A-88D08BB04C27}" presName="sibTrans" presStyleCnt="0"/>
      <dgm:spPr/>
    </dgm:pt>
    <dgm:pt modelId="{28321679-E9F5-4BD1-AB5B-4AF46B16AD14}" type="pres">
      <dgm:prSet presAssocID="{2883E48E-5C1F-4340-931F-F90DBCE5275D}" presName="textNode" presStyleLbl="node1" presStyleIdx="3" presStyleCnt="6">
        <dgm:presLayoutVars>
          <dgm:bulletEnabled val="1"/>
        </dgm:presLayoutVars>
      </dgm:prSet>
      <dgm:spPr/>
    </dgm:pt>
    <dgm:pt modelId="{70B7222B-F5A0-47E0-9D85-31231D27BEA8}" type="pres">
      <dgm:prSet presAssocID="{6D010BFF-B6A7-4194-908A-0E37E52339CC}" presName="sibTrans" presStyleCnt="0"/>
      <dgm:spPr/>
    </dgm:pt>
    <dgm:pt modelId="{A9EAC699-9084-474C-9463-6FBA7B78205E}" type="pres">
      <dgm:prSet presAssocID="{048B1E83-D011-475D-A1F2-D638424EF92F}" presName="textNode" presStyleLbl="node1" presStyleIdx="4" presStyleCnt="6">
        <dgm:presLayoutVars>
          <dgm:bulletEnabled val="1"/>
        </dgm:presLayoutVars>
      </dgm:prSet>
      <dgm:spPr/>
    </dgm:pt>
    <dgm:pt modelId="{E2AE08E5-9947-449F-B848-D10882FDDBEE}" type="pres">
      <dgm:prSet presAssocID="{7F00BD16-DCBB-444F-927B-B185CB2F2E8E}" presName="sibTrans" presStyleCnt="0"/>
      <dgm:spPr/>
    </dgm:pt>
    <dgm:pt modelId="{909D7FBD-960D-4E6F-81A1-10646C08F70D}" type="pres">
      <dgm:prSet presAssocID="{351E9740-0F80-4EDE-8227-6C5C950453AD}" presName="textNode" presStyleLbl="node1" presStyleIdx="5" presStyleCnt="6">
        <dgm:presLayoutVars>
          <dgm:bulletEnabled val="1"/>
        </dgm:presLayoutVars>
      </dgm:prSet>
      <dgm:spPr/>
      <dgm:t>
        <a:bodyPr/>
        <a:lstStyle/>
        <a:p>
          <a:endParaRPr lang="pt-BR"/>
        </a:p>
      </dgm:t>
    </dgm:pt>
  </dgm:ptLst>
  <dgm:cxnLst>
    <dgm:cxn modelId="{7121731D-8DA4-4EAD-87CD-DEADDE401E4C}" type="presOf" srcId="{3C22143A-0CC6-4404-A2E8-F42B781D41AC}" destId="{716EBBEA-A00C-40DE-9AE9-6ED4243D71E6}" srcOrd="0" destOrd="0" presId="urn:microsoft.com/office/officeart/2005/8/layout/hProcess9"/>
    <dgm:cxn modelId="{5287E873-4E89-43B5-BD9C-C83A6E97218A}" type="presOf" srcId="{2883E48E-5C1F-4340-931F-F90DBCE5275D}" destId="{28321679-E9F5-4BD1-AB5B-4AF46B16AD14}" srcOrd="0" destOrd="0" presId="urn:microsoft.com/office/officeart/2005/8/layout/hProcess9"/>
    <dgm:cxn modelId="{FCCFC762-CF8B-4444-A936-85A982AF577C}" srcId="{4913FCEB-9990-41A2-8584-7597D3AC113A}" destId="{2883E48E-5C1F-4340-931F-F90DBCE5275D}" srcOrd="3" destOrd="0" parTransId="{78F37A5D-E766-450D-9E09-8399110BBB2A}" sibTransId="{6D010BFF-B6A7-4194-908A-0E37E52339CC}"/>
    <dgm:cxn modelId="{4F480ABA-1302-4158-BA40-7C688E08F1FA}" type="presOf" srcId="{351E9740-0F80-4EDE-8227-6C5C950453AD}" destId="{909D7FBD-960D-4E6F-81A1-10646C08F70D}" srcOrd="0" destOrd="0" presId="urn:microsoft.com/office/officeart/2005/8/layout/hProcess9"/>
    <dgm:cxn modelId="{9C4D49CF-8EE5-4F73-83CB-B6BF4F1D71B1}" srcId="{4913FCEB-9990-41A2-8584-7597D3AC113A}" destId="{351E9740-0F80-4EDE-8227-6C5C950453AD}" srcOrd="5" destOrd="0" parTransId="{C332AA12-0822-41AD-9D98-6DD64058E980}" sibTransId="{02E49F09-1814-47AD-8E63-561B948CE9BB}"/>
    <dgm:cxn modelId="{3983D05D-40E8-4B59-9B3B-F5236C3F118E}" type="presOf" srcId="{AFB2FBA8-AF74-4F0F-A066-77752265DADE}" destId="{1DA6E3CD-B8A9-4759-ACA4-51E806E6B413}" srcOrd="0" destOrd="0" presId="urn:microsoft.com/office/officeart/2005/8/layout/hProcess9"/>
    <dgm:cxn modelId="{C7014285-5D16-4B84-B6A4-440A4D3D0A65}" srcId="{4913FCEB-9990-41A2-8584-7597D3AC113A}" destId="{048B1E83-D011-475D-A1F2-D638424EF92F}" srcOrd="4" destOrd="0" parTransId="{2F1C5B29-DB10-44FA-A435-83D7B8E713BE}" sibTransId="{7F00BD16-DCBB-444F-927B-B185CB2F2E8E}"/>
    <dgm:cxn modelId="{8736395A-7DF2-445A-8CE0-FE5ABF8F5DF7}" type="presOf" srcId="{60874DEC-FA66-4FCC-B695-AB3EFBBE73ED}" destId="{A8C84E36-56BF-4855-A459-746B3324FD90}" srcOrd="0" destOrd="0" presId="urn:microsoft.com/office/officeart/2005/8/layout/hProcess9"/>
    <dgm:cxn modelId="{8A224B55-A891-4366-9D58-10760B6930E5}" srcId="{4913FCEB-9990-41A2-8584-7597D3AC113A}" destId="{60874DEC-FA66-4FCC-B695-AB3EFBBE73ED}" srcOrd="2" destOrd="0" parTransId="{6BE69933-8BA7-48CC-A678-F723E092938A}" sibTransId="{EADB04FB-A95A-425D-802A-88D08BB04C27}"/>
    <dgm:cxn modelId="{D5A7A9CF-7CE4-4B52-A285-A79704156DB6}" srcId="{4913FCEB-9990-41A2-8584-7597D3AC113A}" destId="{3C22143A-0CC6-4404-A2E8-F42B781D41AC}" srcOrd="0" destOrd="0" parTransId="{5B56B214-8B90-4CB3-BFFC-21AADEFECD1A}" sibTransId="{74BDFDFE-4DD4-47E9-82C8-0AC4E238DE64}"/>
    <dgm:cxn modelId="{C0BDE97E-7106-4DA5-A983-7DD193BAD1ED}" srcId="{4913FCEB-9990-41A2-8584-7597D3AC113A}" destId="{AFB2FBA8-AF74-4F0F-A066-77752265DADE}" srcOrd="1" destOrd="0" parTransId="{53380B55-B275-4252-8E62-7A28EABF0586}" sibTransId="{CF43D340-7C0E-4C51-ADA3-68396651080E}"/>
    <dgm:cxn modelId="{3BB14C25-1B53-4E84-A613-D321974E8E09}" type="presOf" srcId="{048B1E83-D011-475D-A1F2-D638424EF92F}" destId="{A9EAC699-9084-474C-9463-6FBA7B78205E}" srcOrd="0" destOrd="0" presId="urn:microsoft.com/office/officeart/2005/8/layout/hProcess9"/>
    <dgm:cxn modelId="{BB390AB9-C23F-42F1-AEDE-F09BE1EB262F}" type="presOf" srcId="{4913FCEB-9990-41A2-8584-7597D3AC113A}" destId="{AAAC0ACB-BE60-493E-A5E3-859458204050}" srcOrd="0" destOrd="0" presId="urn:microsoft.com/office/officeart/2005/8/layout/hProcess9"/>
    <dgm:cxn modelId="{FC921139-D035-4E98-A89D-6B0F19BFB0EF}" type="presParOf" srcId="{AAAC0ACB-BE60-493E-A5E3-859458204050}" destId="{8605DABA-6717-464E-8CA6-53A943333BC0}" srcOrd="0" destOrd="0" presId="urn:microsoft.com/office/officeart/2005/8/layout/hProcess9"/>
    <dgm:cxn modelId="{8D96E977-3812-4B15-8DF7-0BC6A38CBA56}" type="presParOf" srcId="{AAAC0ACB-BE60-493E-A5E3-859458204050}" destId="{61FE2440-851D-48C4-9B11-4CAE658AA211}" srcOrd="1" destOrd="0" presId="urn:microsoft.com/office/officeart/2005/8/layout/hProcess9"/>
    <dgm:cxn modelId="{37AD34FE-45A5-4ABE-8BC9-AD736C6EF374}" type="presParOf" srcId="{61FE2440-851D-48C4-9B11-4CAE658AA211}" destId="{716EBBEA-A00C-40DE-9AE9-6ED4243D71E6}" srcOrd="0" destOrd="0" presId="urn:microsoft.com/office/officeart/2005/8/layout/hProcess9"/>
    <dgm:cxn modelId="{351D42BF-9304-418B-BD1C-D2588A11620C}" type="presParOf" srcId="{61FE2440-851D-48C4-9B11-4CAE658AA211}" destId="{1C6D63A8-FCA1-4001-9901-F6257E44E253}" srcOrd="1" destOrd="0" presId="urn:microsoft.com/office/officeart/2005/8/layout/hProcess9"/>
    <dgm:cxn modelId="{F4A50254-E096-4486-8DB7-03D52310F141}" type="presParOf" srcId="{61FE2440-851D-48C4-9B11-4CAE658AA211}" destId="{1DA6E3CD-B8A9-4759-ACA4-51E806E6B413}" srcOrd="2" destOrd="0" presId="urn:microsoft.com/office/officeart/2005/8/layout/hProcess9"/>
    <dgm:cxn modelId="{E8336199-1402-4965-BDEA-2CDE8FF6626C}" type="presParOf" srcId="{61FE2440-851D-48C4-9B11-4CAE658AA211}" destId="{2CE4B489-8963-4917-9719-701E08CD81E1}" srcOrd="3" destOrd="0" presId="urn:microsoft.com/office/officeart/2005/8/layout/hProcess9"/>
    <dgm:cxn modelId="{E814A6BE-2974-453A-88EC-77552DF6EAE4}" type="presParOf" srcId="{61FE2440-851D-48C4-9B11-4CAE658AA211}" destId="{A8C84E36-56BF-4855-A459-746B3324FD90}" srcOrd="4" destOrd="0" presId="urn:microsoft.com/office/officeart/2005/8/layout/hProcess9"/>
    <dgm:cxn modelId="{5B9C3876-AD6E-4AB4-82EE-59F6461194EB}" type="presParOf" srcId="{61FE2440-851D-48C4-9B11-4CAE658AA211}" destId="{9428DAAE-65EB-464F-8206-E08B6A75940E}" srcOrd="5" destOrd="0" presId="urn:microsoft.com/office/officeart/2005/8/layout/hProcess9"/>
    <dgm:cxn modelId="{B19F5B15-8E7F-4E7A-9CDE-E3D3EA8732D6}" type="presParOf" srcId="{61FE2440-851D-48C4-9B11-4CAE658AA211}" destId="{28321679-E9F5-4BD1-AB5B-4AF46B16AD14}" srcOrd="6" destOrd="0" presId="urn:microsoft.com/office/officeart/2005/8/layout/hProcess9"/>
    <dgm:cxn modelId="{D28FFC2D-55C5-486E-B94E-2ED7EB3E975B}" type="presParOf" srcId="{61FE2440-851D-48C4-9B11-4CAE658AA211}" destId="{70B7222B-F5A0-47E0-9D85-31231D27BEA8}" srcOrd="7" destOrd="0" presId="urn:microsoft.com/office/officeart/2005/8/layout/hProcess9"/>
    <dgm:cxn modelId="{C4BAFD90-42FB-46E8-BB8C-5ED761CD9DAF}" type="presParOf" srcId="{61FE2440-851D-48C4-9B11-4CAE658AA211}" destId="{A9EAC699-9084-474C-9463-6FBA7B78205E}" srcOrd="8" destOrd="0" presId="urn:microsoft.com/office/officeart/2005/8/layout/hProcess9"/>
    <dgm:cxn modelId="{8EA728D1-412D-4324-BDCD-BC10070590CF}" type="presParOf" srcId="{61FE2440-851D-48C4-9B11-4CAE658AA211}" destId="{E2AE08E5-9947-449F-B848-D10882FDDBEE}" srcOrd="9" destOrd="0" presId="urn:microsoft.com/office/officeart/2005/8/layout/hProcess9"/>
    <dgm:cxn modelId="{95AE2E1B-7D80-4455-BEF6-BB95337DEE92}" type="presParOf" srcId="{61FE2440-851D-48C4-9B11-4CAE658AA211}" destId="{909D7FBD-960D-4E6F-81A1-10646C08F70D}"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5DABA-6717-464E-8CA6-53A943333BC0}">
      <dsp:nvSpPr>
        <dsp:cNvPr id="0" name=""/>
        <dsp:cNvSpPr/>
      </dsp:nvSpPr>
      <dsp:spPr>
        <a:xfrm>
          <a:off x="653472" y="0"/>
          <a:ext cx="7406022" cy="4114800"/>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6EBBEA-A00C-40DE-9AE9-6ED4243D71E6}">
      <dsp:nvSpPr>
        <dsp:cNvPr id="0" name=""/>
        <dsp:cNvSpPr/>
      </dsp:nvSpPr>
      <dsp:spPr>
        <a:xfrm>
          <a:off x="348" y="1234440"/>
          <a:ext cx="1349585" cy="16459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Instauração</a:t>
          </a:r>
          <a:endParaRPr lang="pt-BR" sz="1700" kern="1200" dirty="0"/>
        </a:p>
      </dsp:txBody>
      <dsp:txXfrm>
        <a:off x="66229" y="1300321"/>
        <a:ext cx="1217823" cy="1514158"/>
      </dsp:txXfrm>
    </dsp:sp>
    <dsp:sp modelId="{1DA6E3CD-B8A9-4759-ACA4-51E806E6B413}">
      <dsp:nvSpPr>
        <dsp:cNvPr id="0" name=""/>
        <dsp:cNvSpPr/>
      </dsp:nvSpPr>
      <dsp:spPr>
        <a:xfrm>
          <a:off x="1472885" y="1234440"/>
          <a:ext cx="1349585" cy="16459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Formulários</a:t>
          </a:r>
          <a:endParaRPr lang="pt-BR" sz="1700" kern="1200" dirty="0"/>
        </a:p>
      </dsp:txBody>
      <dsp:txXfrm>
        <a:off x="1538766" y="1300321"/>
        <a:ext cx="1217823" cy="1514158"/>
      </dsp:txXfrm>
    </dsp:sp>
    <dsp:sp modelId="{A8C84E36-56BF-4855-A459-746B3324FD90}">
      <dsp:nvSpPr>
        <dsp:cNvPr id="0" name=""/>
        <dsp:cNvSpPr/>
      </dsp:nvSpPr>
      <dsp:spPr>
        <a:xfrm>
          <a:off x="2945422" y="1234440"/>
          <a:ext cx="1349585" cy="16459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LTCAT</a:t>
          </a:r>
          <a:endParaRPr lang="pt-BR" sz="1700" kern="1200" dirty="0"/>
        </a:p>
      </dsp:txBody>
      <dsp:txXfrm>
        <a:off x="3011303" y="1300321"/>
        <a:ext cx="1217823" cy="1514158"/>
      </dsp:txXfrm>
    </dsp:sp>
    <dsp:sp modelId="{28321679-E9F5-4BD1-AB5B-4AF46B16AD14}">
      <dsp:nvSpPr>
        <dsp:cNvPr id="0" name=""/>
        <dsp:cNvSpPr/>
      </dsp:nvSpPr>
      <dsp:spPr>
        <a:xfrm>
          <a:off x="4417959" y="1234440"/>
          <a:ext cx="1349585" cy="16459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Perícia</a:t>
          </a:r>
          <a:endParaRPr lang="pt-BR" sz="1700" kern="1200" dirty="0"/>
        </a:p>
      </dsp:txBody>
      <dsp:txXfrm>
        <a:off x="4483840" y="1300321"/>
        <a:ext cx="1217823" cy="1514158"/>
      </dsp:txXfrm>
    </dsp:sp>
    <dsp:sp modelId="{A9EAC699-9084-474C-9463-6FBA7B78205E}">
      <dsp:nvSpPr>
        <dsp:cNvPr id="0" name=""/>
        <dsp:cNvSpPr/>
      </dsp:nvSpPr>
      <dsp:spPr>
        <a:xfrm>
          <a:off x="5890496" y="1234440"/>
          <a:ext cx="1349585" cy="16459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Decisão</a:t>
          </a:r>
          <a:endParaRPr lang="pt-BR" sz="1700" kern="1200" dirty="0"/>
        </a:p>
      </dsp:txBody>
      <dsp:txXfrm>
        <a:off x="5956377" y="1300321"/>
        <a:ext cx="1217823" cy="1514158"/>
      </dsp:txXfrm>
    </dsp:sp>
    <dsp:sp modelId="{909D7FBD-960D-4E6F-81A1-10646C08F70D}">
      <dsp:nvSpPr>
        <dsp:cNvPr id="0" name=""/>
        <dsp:cNvSpPr/>
      </dsp:nvSpPr>
      <dsp:spPr>
        <a:xfrm>
          <a:off x="7363033" y="1234440"/>
          <a:ext cx="1349585" cy="16459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smtClean="0"/>
            <a:t>Recurso</a:t>
          </a:r>
          <a:endParaRPr lang="pt-BR" sz="1700" kern="1200" dirty="0"/>
        </a:p>
      </dsp:txBody>
      <dsp:txXfrm>
        <a:off x="7428914" y="1300321"/>
        <a:ext cx="1217823" cy="151415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1" y="0"/>
            <a:ext cx="3053464" cy="467442"/>
          </a:xfrm>
          <a:prstGeom prst="rect">
            <a:avLst/>
          </a:prstGeom>
          <a:noFill/>
          <a:ln w="9525">
            <a:noFill/>
            <a:miter lim="800000"/>
            <a:headEnd/>
            <a:tailEnd/>
          </a:ln>
          <a:effectLst/>
        </p:spPr>
        <p:txBody>
          <a:bodyPr vert="horz" wrap="none" lIns="93150" tIns="46575" rIns="93150" bIns="46575" numCol="1" anchor="t" anchorCtr="0" compatLnSpc="1">
            <a:prstTxWarp prst="textNoShape">
              <a:avLst/>
            </a:prstTxWarp>
          </a:bodyPr>
          <a:lstStyle>
            <a:lvl1pPr>
              <a:defRPr sz="1200">
                <a:effectLst>
                  <a:outerShdw blurRad="38100" dist="38100" dir="2700000" algn="tl">
                    <a:srgbClr val="C0C0C0"/>
                  </a:outerShdw>
                </a:effectLst>
              </a:defRPr>
            </a:lvl1pPr>
          </a:lstStyle>
          <a:p>
            <a:pPr>
              <a:defRPr/>
            </a:pPr>
            <a:endParaRPr lang="pt-BR"/>
          </a:p>
        </p:txBody>
      </p:sp>
      <p:sp>
        <p:nvSpPr>
          <p:cNvPr id="113667" name="Rectangle 3"/>
          <p:cNvSpPr>
            <a:spLocks noGrp="1" noChangeArrowheads="1"/>
          </p:cNvSpPr>
          <p:nvPr>
            <p:ph type="dt" sz="quarter" idx="1"/>
          </p:nvPr>
        </p:nvSpPr>
        <p:spPr bwMode="auto">
          <a:xfrm>
            <a:off x="3991861" y="0"/>
            <a:ext cx="3053464" cy="467442"/>
          </a:xfrm>
          <a:prstGeom prst="rect">
            <a:avLst/>
          </a:prstGeom>
          <a:noFill/>
          <a:ln w="9525">
            <a:noFill/>
            <a:miter lim="800000"/>
            <a:headEnd/>
            <a:tailEnd/>
          </a:ln>
          <a:effectLst/>
        </p:spPr>
        <p:txBody>
          <a:bodyPr vert="horz" wrap="none" lIns="93150" tIns="46575" rIns="93150" bIns="46575" numCol="1" anchor="t" anchorCtr="0" compatLnSpc="1">
            <a:prstTxWarp prst="textNoShape">
              <a:avLst/>
            </a:prstTxWarp>
          </a:bodyPr>
          <a:lstStyle>
            <a:lvl1pPr algn="r">
              <a:defRPr sz="1200">
                <a:effectLst>
                  <a:outerShdw blurRad="38100" dist="38100" dir="2700000" algn="tl">
                    <a:srgbClr val="C0C0C0"/>
                  </a:outerShdw>
                </a:effectLst>
              </a:defRPr>
            </a:lvl1pPr>
          </a:lstStyle>
          <a:p>
            <a:pPr>
              <a:defRPr/>
            </a:pPr>
            <a:endParaRPr lang="pt-BR"/>
          </a:p>
        </p:txBody>
      </p:sp>
      <p:sp>
        <p:nvSpPr>
          <p:cNvPr id="113668" name="Rectangle 4"/>
          <p:cNvSpPr>
            <a:spLocks noGrp="1" noChangeArrowheads="1"/>
          </p:cNvSpPr>
          <p:nvPr>
            <p:ph type="ftr" sz="quarter" idx="2"/>
          </p:nvPr>
        </p:nvSpPr>
        <p:spPr bwMode="auto">
          <a:xfrm>
            <a:off x="1" y="8878172"/>
            <a:ext cx="3053464" cy="467441"/>
          </a:xfrm>
          <a:prstGeom prst="rect">
            <a:avLst/>
          </a:prstGeom>
          <a:noFill/>
          <a:ln w="9525">
            <a:noFill/>
            <a:miter lim="800000"/>
            <a:headEnd/>
            <a:tailEnd/>
          </a:ln>
          <a:effectLst/>
        </p:spPr>
        <p:txBody>
          <a:bodyPr vert="horz" wrap="none" lIns="93150" tIns="46575" rIns="93150" bIns="46575" numCol="1" anchor="b" anchorCtr="0" compatLnSpc="1">
            <a:prstTxWarp prst="textNoShape">
              <a:avLst/>
            </a:prstTxWarp>
          </a:bodyPr>
          <a:lstStyle>
            <a:lvl1pPr>
              <a:defRPr sz="1200">
                <a:effectLst>
                  <a:outerShdw blurRad="38100" dist="38100" dir="2700000" algn="tl">
                    <a:srgbClr val="C0C0C0"/>
                  </a:outerShdw>
                </a:effectLst>
              </a:defRPr>
            </a:lvl1pPr>
          </a:lstStyle>
          <a:p>
            <a:pPr>
              <a:defRPr/>
            </a:pPr>
            <a:endParaRPr lang="pt-BR"/>
          </a:p>
        </p:txBody>
      </p:sp>
      <p:sp>
        <p:nvSpPr>
          <p:cNvPr id="113669" name="Rectangle 5"/>
          <p:cNvSpPr>
            <a:spLocks noGrp="1" noChangeArrowheads="1"/>
          </p:cNvSpPr>
          <p:nvPr>
            <p:ph type="sldNum" sz="quarter" idx="3"/>
          </p:nvPr>
        </p:nvSpPr>
        <p:spPr bwMode="auto">
          <a:xfrm>
            <a:off x="3991861" y="8878172"/>
            <a:ext cx="3053464" cy="467441"/>
          </a:xfrm>
          <a:prstGeom prst="rect">
            <a:avLst/>
          </a:prstGeom>
          <a:noFill/>
          <a:ln w="9525">
            <a:noFill/>
            <a:miter lim="800000"/>
            <a:headEnd/>
            <a:tailEnd/>
          </a:ln>
          <a:effectLst/>
        </p:spPr>
        <p:txBody>
          <a:bodyPr vert="horz" wrap="none" lIns="93150" tIns="46575" rIns="93150" bIns="46575" numCol="1" anchor="b" anchorCtr="0" compatLnSpc="1">
            <a:prstTxWarp prst="textNoShape">
              <a:avLst/>
            </a:prstTxWarp>
          </a:bodyPr>
          <a:lstStyle>
            <a:lvl1pPr algn="r">
              <a:defRPr sz="1200">
                <a:effectLst>
                  <a:outerShdw blurRad="38100" dist="38100" dir="2700000" algn="tl">
                    <a:srgbClr val="C0C0C0"/>
                  </a:outerShdw>
                </a:effectLst>
              </a:defRPr>
            </a:lvl1pPr>
          </a:lstStyle>
          <a:p>
            <a:pPr>
              <a:defRPr/>
            </a:pPr>
            <a:fld id="{05D643A9-3FB8-4D01-B933-D32B8412731A}" type="slidenum">
              <a:rPr lang="pt-BR"/>
              <a:pPr>
                <a:defRPr/>
              </a:pPr>
              <a:t>‹nº›</a:t>
            </a:fld>
            <a:endParaRPr lang="pt-BR"/>
          </a:p>
        </p:txBody>
      </p:sp>
    </p:spTree>
    <p:extLst>
      <p:ext uri="{BB962C8B-B14F-4D97-AF65-F5344CB8AC3E}">
        <p14:creationId xmlns:p14="http://schemas.microsoft.com/office/powerpoint/2010/main" val="2799662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3053464" cy="467442"/>
          </a:xfrm>
          <a:prstGeom prst="rect">
            <a:avLst/>
          </a:prstGeom>
        </p:spPr>
        <p:txBody>
          <a:bodyPr vert="horz" lIns="93150" tIns="46575" rIns="93150" bIns="46575" rtlCol="0"/>
          <a:lstStyle>
            <a:lvl1pPr algn="l">
              <a:defRPr sz="1200"/>
            </a:lvl1pPr>
          </a:lstStyle>
          <a:p>
            <a:endParaRPr lang="pt-BR"/>
          </a:p>
        </p:txBody>
      </p:sp>
      <p:sp>
        <p:nvSpPr>
          <p:cNvPr id="3" name="Espaço Reservado para Data 2"/>
          <p:cNvSpPr>
            <a:spLocks noGrp="1"/>
          </p:cNvSpPr>
          <p:nvPr>
            <p:ph type="dt" idx="1"/>
          </p:nvPr>
        </p:nvSpPr>
        <p:spPr>
          <a:xfrm>
            <a:off x="3990229" y="0"/>
            <a:ext cx="3053463" cy="467442"/>
          </a:xfrm>
          <a:prstGeom prst="rect">
            <a:avLst/>
          </a:prstGeom>
        </p:spPr>
        <p:txBody>
          <a:bodyPr vert="horz" lIns="93150" tIns="46575" rIns="93150" bIns="46575" rtlCol="0"/>
          <a:lstStyle>
            <a:lvl1pPr algn="r">
              <a:defRPr sz="1200"/>
            </a:lvl1pPr>
          </a:lstStyle>
          <a:p>
            <a:fld id="{1D20555F-C771-4B5A-A451-2E5A5792509B}" type="datetimeFigureOut">
              <a:rPr lang="pt-BR" smtClean="0"/>
              <a:pPr/>
              <a:t>17/06/2016</a:t>
            </a:fld>
            <a:endParaRPr lang="pt-BR"/>
          </a:p>
        </p:txBody>
      </p:sp>
      <p:sp>
        <p:nvSpPr>
          <p:cNvPr id="4" name="Espaço Reservado para Imagem de Slide 3"/>
          <p:cNvSpPr>
            <a:spLocks noGrp="1" noRot="1" noChangeAspect="1"/>
          </p:cNvSpPr>
          <p:nvPr>
            <p:ph type="sldImg" idx="2"/>
          </p:nvPr>
        </p:nvSpPr>
        <p:spPr>
          <a:xfrm>
            <a:off x="1185863" y="700088"/>
            <a:ext cx="4675187" cy="3505200"/>
          </a:xfrm>
          <a:prstGeom prst="rect">
            <a:avLst/>
          </a:prstGeom>
          <a:noFill/>
          <a:ln w="12700">
            <a:solidFill>
              <a:prstClr val="black"/>
            </a:solidFill>
          </a:ln>
        </p:spPr>
        <p:txBody>
          <a:bodyPr vert="horz" lIns="93150" tIns="46575" rIns="93150" bIns="46575" rtlCol="0" anchor="ctr"/>
          <a:lstStyle/>
          <a:p>
            <a:endParaRPr lang="pt-BR"/>
          </a:p>
        </p:txBody>
      </p:sp>
      <p:sp>
        <p:nvSpPr>
          <p:cNvPr id="5" name="Espaço Reservado para Anotações 4"/>
          <p:cNvSpPr>
            <a:spLocks noGrp="1"/>
          </p:cNvSpPr>
          <p:nvPr>
            <p:ph type="body" sz="quarter" idx="3"/>
          </p:nvPr>
        </p:nvSpPr>
        <p:spPr>
          <a:xfrm>
            <a:off x="705022" y="4439890"/>
            <a:ext cx="5635281" cy="4205365"/>
          </a:xfrm>
          <a:prstGeom prst="rect">
            <a:avLst/>
          </a:prstGeom>
        </p:spPr>
        <p:txBody>
          <a:bodyPr vert="horz" lIns="93150" tIns="46575" rIns="93150" bIns="46575"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1" y="8876566"/>
            <a:ext cx="3053464" cy="467442"/>
          </a:xfrm>
          <a:prstGeom prst="rect">
            <a:avLst/>
          </a:prstGeom>
        </p:spPr>
        <p:txBody>
          <a:bodyPr vert="horz" lIns="93150" tIns="46575" rIns="93150" bIns="46575"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990229" y="8876566"/>
            <a:ext cx="3053463" cy="467442"/>
          </a:xfrm>
          <a:prstGeom prst="rect">
            <a:avLst/>
          </a:prstGeom>
        </p:spPr>
        <p:txBody>
          <a:bodyPr vert="horz" lIns="93150" tIns="46575" rIns="93150" bIns="46575" rtlCol="0" anchor="b"/>
          <a:lstStyle>
            <a:lvl1pPr algn="r">
              <a:defRPr sz="1200"/>
            </a:lvl1pPr>
          </a:lstStyle>
          <a:p>
            <a:fld id="{C4D10430-88A6-4496-A15A-17BC9D3F591A}" type="slidenum">
              <a:rPr lang="pt-BR" smtClean="0"/>
              <a:pPr/>
              <a:t>‹nº›</a:t>
            </a:fld>
            <a:endParaRPr lang="pt-BR"/>
          </a:p>
        </p:txBody>
      </p:sp>
    </p:spTree>
    <p:extLst>
      <p:ext uri="{BB962C8B-B14F-4D97-AF65-F5344CB8AC3E}">
        <p14:creationId xmlns:p14="http://schemas.microsoft.com/office/powerpoint/2010/main" val="2594769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pt-BR"/>
            </a:p>
          </p:txBody>
        </p:sp>
        <p:sp>
          <p:nvSpPr>
            <p:cNvPr id="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a:defRPr/>
              </a:pPr>
              <a:endParaRPr lang="pt-BR"/>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pt-BR"/>
              <a:t>Clique para editar o estilo do título mestre</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pt-BR"/>
              <a:t>Clique para editar o estilo do subtítulo mestre</a:t>
            </a:r>
          </a:p>
        </p:txBody>
      </p:sp>
      <p:sp>
        <p:nvSpPr>
          <p:cNvPr id="7" name="Rectangle 7"/>
          <p:cNvSpPr>
            <a:spLocks noGrp="1" noChangeArrowheads="1"/>
          </p:cNvSpPr>
          <p:nvPr>
            <p:ph type="dt" sz="quarter" idx="10"/>
          </p:nvPr>
        </p:nvSpPr>
        <p:spPr/>
        <p:txBody>
          <a:bodyPr/>
          <a:lstStyle>
            <a:lvl1pPr>
              <a:defRPr/>
            </a:lvl1pPr>
          </a:lstStyle>
          <a:p>
            <a:pPr>
              <a:defRPr/>
            </a:pPr>
            <a:endParaRPr lang="pt-BR"/>
          </a:p>
        </p:txBody>
      </p:sp>
      <p:sp>
        <p:nvSpPr>
          <p:cNvPr id="8" name="Rectangle 8"/>
          <p:cNvSpPr>
            <a:spLocks noGrp="1" noChangeArrowheads="1"/>
          </p:cNvSpPr>
          <p:nvPr>
            <p:ph type="ftr" sz="quarter" idx="11"/>
          </p:nvPr>
        </p:nvSpPr>
        <p:spPr/>
        <p:txBody>
          <a:bodyPr/>
          <a:lstStyle>
            <a:lvl1pPr>
              <a:defRPr/>
            </a:lvl1pPr>
          </a:lstStyle>
          <a:p>
            <a:pPr>
              <a:defRPr/>
            </a:pPr>
            <a:r>
              <a:rPr lang="pt-BR" smtClean="0"/>
              <a:t>mblbc</a:t>
            </a:r>
            <a:endParaRPr lang="pt-BR"/>
          </a:p>
        </p:txBody>
      </p:sp>
      <p:sp>
        <p:nvSpPr>
          <p:cNvPr id="9" name="Rectangle 9"/>
          <p:cNvSpPr>
            <a:spLocks noGrp="1" noChangeArrowheads="1"/>
          </p:cNvSpPr>
          <p:nvPr>
            <p:ph type="sldNum" sz="quarter" idx="12"/>
          </p:nvPr>
        </p:nvSpPr>
        <p:spPr/>
        <p:txBody>
          <a:bodyPr/>
          <a:lstStyle>
            <a:lvl1pPr>
              <a:defRPr/>
            </a:lvl1pPr>
          </a:lstStyle>
          <a:p>
            <a:pPr>
              <a:defRPr/>
            </a:pPr>
            <a:fld id="{AA5DFC57-9A77-4AB3-87C2-C5B5F5E7F889}"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7"/>
          <p:cNvSpPr>
            <a:spLocks noGrp="1" noChangeArrowheads="1"/>
          </p:cNvSpPr>
          <p:nvPr>
            <p:ph type="dt" sz="half" idx="10"/>
          </p:nvPr>
        </p:nvSpPr>
        <p:spPr>
          <a:ln/>
        </p:spPr>
        <p:txBody>
          <a:bodyPr/>
          <a:lstStyle>
            <a:lvl1pPr>
              <a:defRPr/>
            </a:lvl1pPr>
          </a:lstStyle>
          <a:p>
            <a:pPr>
              <a:defRPr/>
            </a:pPr>
            <a:endParaRPr lang="pt-BR"/>
          </a:p>
        </p:txBody>
      </p:sp>
      <p:sp>
        <p:nvSpPr>
          <p:cNvPr id="5"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6" name="Rectangle 9"/>
          <p:cNvSpPr>
            <a:spLocks noGrp="1" noChangeArrowheads="1"/>
          </p:cNvSpPr>
          <p:nvPr>
            <p:ph type="sldNum" sz="quarter" idx="12"/>
          </p:nvPr>
        </p:nvSpPr>
        <p:spPr>
          <a:ln/>
        </p:spPr>
        <p:txBody>
          <a:bodyPr/>
          <a:lstStyle>
            <a:lvl1pPr>
              <a:defRPr/>
            </a:lvl1pPr>
          </a:lstStyle>
          <a:p>
            <a:pPr>
              <a:defRPr/>
            </a:pPr>
            <a:fld id="{EBE6028A-2BAC-4430-A727-59B39DB2169B}"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15100" y="609600"/>
            <a:ext cx="1943100" cy="54864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685800" y="609600"/>
            <a:ext cx="5676900" cy="54864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7"/>
          <p:cNvSpPr>
            <a:spLocks noGrp="1" noChangeArrowheads="1"/>
          </p:cNvSpPr>
          <p:nvPr>
            <p:ph type="dt" sz="half" idx="10"/>
          </p:nvPr>
        </p:nvSpPr>
        <p:spPr>
          <a:ln/>
        </p:spPr>
        <p:txBody>
          <a:bodyPr/>
          <a:lstStyle>
            <a:lvl1pPr>
              <a:defRPr/>
            </a:lvl1pPr>
          </a:lstStyle>
          <a:p>
            <a:pPr>
              <a:defRPr/>
            </a:pPr>
            <a:endParaRPr lang="pt-BR"/>
          </a:p>
        </p:txBody>
      </p:sp>
      <p:sp>
        <p:nvSpPr>
          <p:cNvPr id="5"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6" name="Rectangle 9"/>
          <p:cNvSpPr>
            <a:spLocks noGrp="1" noChangeArrowheads="1"/>
          </p:cNvSpPr>
          <p:nvPr>
            <p:ph type="sldNum" sz="quarter" idx="12"/>
          </p:nvPr>
        </p:nvSpPr>
        <p:spPr>
          <a:ln/>
        </p:spPr>
        <p:txBody>
          <a:bodyPr/>
          <a:lstStyle>
            <a:lvl1pPr>
              <a:defRPr/>
            </a:lvl1pPr>
          </a:lstStyle>
          <a:p>
            <a:pPr>
              <a:defRPr/>
            </a:pPr>
            <a:fld id="{C9A84535-949E-4D0B-883A-5498790D5A5F}" type="slidenum">
              <a:rPr lang="pt-BR"/>
              <a:pPr>
                <a:defRPr/>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e tabela">
    <p:spTree>
      <p:nvGrpSpPr>
        <p:cNvPr id="1" name=""/>
        <p:cNvGrpSpPr/>
        <p:nvPr/>
      </p:nvGrpSpPr>
      <p:grpSpPr>
        <a:xfrm>
          <a:off x="0" y="0"/>
          <a:ext cx="0" cy="0"/>
          <a:chOff x="0" y="0"/>
          <a:chExt cx="0" cy="0"/>
        </a:xfrm>
      </p:grpSpPr>
      <p:sp>
        <p:nvSpPr>
          <p:cNvPr id="2" name="Título 1"/>
          <p:cNvSpPr>
            <a:spLocks noGrp="1"/>
          </p:cNvSpPr>
          <p:nvPr>
            <p:ph type="title"/>
          </p:nvPr>
        </p:nvSpPr>
        <p:spPr>
          <a:xfrm>
            <a:off x="685800" y="609600"/>
            <a:ext cx="7772400" cy="1143000"/>
          </a:xfrm>
        </p:spPr>
        <p:txBody>
          <a:bodyPr/>
          <a:lstStyle/>
          <a:p>
            <a:r>
              <a:rPr lang="pt-BR" smtClean="0"/>
              <a:t>Clique para editar o estilo do título mestre</a:t>
            </a:r>
            <a:endParaRPr lang="pt-BR"/>
          </a:p>
        </p:txBody>
      </p:sp>
      <p:sp>
        <p:nvSpPr>
          <p:cNvPr id="3" name="Espaço Reservado para Tabela 2"/>
          <p:cNvSpPr>
            <a:spLocks noGrp="1"/>
          </p:cNvSpPr>
          <p:nvPr>
            <p:ph type="tbl" idx="1"/>
          </p:nvPr>
        </p:nvSpPr>
        <p:spPr>
          <a:xfrm>
            <a:off x="685800" y="1981200"/>
            <a:ext cx="7772400" cy="4114800"/>
          </a:xfrm>
        </p:spPr>
        <p:txBody>
          <a:bodyPr/>
          <a:lstStyle/>
          <a:p>
            <a:pPr lvl="0"/>
            <a:endParaRPr lang="pt-BR" noProof="0" smtClean="0"/>
          </a:p>
        </p:txBody>
      </p:sp>
      <p:sp>
        <p:nvSpPr>
          <p:cNvPr id="4" name="Rectangle 7"/>
          <p:cNvSpPr>
            <a:spLocks noGrp="1" noChangeArrowheads="1"/>
          </p:cNvSpPr>
          <p:nvPr>
            <p:ph type="dt" sz="half" idx="10"/>
          </p:nvPr>
        </p:nvSpPr>
        <p:spPr>
          <a:ln/>
        </p:spPr>
        <p:txBody>
          <a:bodyPr/>
          <a:lstStyle>
            <a:lvl1pPr>
              <a:defRPr/>
            </a:lvl1pPr>
          </a:lstStyle>
          <a:p>
            <a:pPr>
              <a:defRPr/>
            </a:pPr>
            <a:endParaRPr lang="pt-BR"/>
          </a:p>
        </p:txBody>
      </p:sp>
      <p:sp>
        <p:nvSpPr>
          <p:cNvPr id="5"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6" name="Rectangle 9"/>
          <p:cNvSpPr>
            <a:spLocks noGrp="1" noChangeArrowheads="1"/>
          </p:cNvSpPr>
          <p:nvPr>
            <p:ph type="sldNum" sz="quarter" idx="12"/>
          </p:nvPr>
        </p:nvSpPr>
        <p:spPr>
          <a:ln/>
        </p:spPr>
        <p:txBody>
          <a:bodyPr/>
          <a:lstStyle>
            <a:lvl1pPr>
              <a:defRPr/>
            </a:lvl1pPr>
          </a:lstStyle>
          <a:p>
            <a:pPr>
              <a:defRPr/>
            </a:pPr>
            <a:fld id="{7F4221AB-1503-49B6-8610-F5234FD63869}"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7"/>
          <p:cNvSpPr>
            <a:spLocks noGrp="1" noChangeArrowheads="1"/>
          </p:cNvSpPr>
          <p:nvPr>
            <p:ph type="dt" sz="half" idx="10"/>
          </p:nvPr>
        </p:nvSpPr>
        <p:spPr>
          <a:ln/>
        </p:spPr>
        <p:txBody>
          <a:bodyPr/>
          <a:lstStyle>
            <a:lvl1pPr>
              <a:defRPr/>
            </a:lvl1pPr>
          </a:lstStyle>
          <a:p>
            <a:pPr>
              <a:defRPr/>
            </a:pPr>
            <a:endParaRPr lang="pt-BR"/>
          </a:p>
        </p:txBody>
      </p:sp>
      <p:sp>
        <p:nvSpPr>
          <p:cNvPr id="5"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6" name="Rectangle 9"/>
          <p:cNvSpPr>
            <a:spLocks noGrp="1" noChangeArrowheads="1"/>
          </p:cNvSpPr>
          <p:nvPr>
            <p:ph type="sldNum" sz="quarter" idx="12"/>
          </p:nvPr>
        </p:nvSpPr>
        <p:spPr>
          <a:ln/>
        </p:spPr>
        <p:txBody>
          <a:bodyPr/>
          <a:lstStyle>
            <a:lvl1pPr>
              <a:defRPr/>
            </a:lvl1pPr>
          </a:lstStyle>
          <a:p>
            <a:pPr>
              <a:defRPr/>
            </a:pPr>
            <a:fld id="{A4A99B84-8BD2-4412-A914-05B7922F7B9A}"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7"/>
          <p:cNvSpPr>
            <a:spLocks noGrp="1" noChangeArrowheads="1"/>
          </p:cNvSpPr>
          <p:nvPr>
            <p:ph type="dt" sz="half" idx="10"/>
          </p:nvPr>
        </p:nvSpPr>
        <p:spPr>
          <a:ln/>
        </p:spPr>
        <p:txBody>
          <a:bodyPr/>
          <a:lstStyle>
            <a:lvl1pPr>
              <a:defRPr/>
            </a:lvl1pPr>
          </a:lstStyle>
          <a:p>
            <a:pPr>
              <a:defRPr/>
            </a:pPr>
            <a:endParaRPr lang="pt-BR"/>
          </a:p>
        </p:txBody>
      </p:sp>
      <p:sp>
        <p:nvSpPr>
          <p:cNvPr id="5"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6" name="Rectangle 9"/>
          <p:cNvSpPr>
            <a:spLocks noGrp="1" noChangeArrowheads="1"/>
          </p:cNvSpPr>
          <p:nvPr>
            <p:ph type="sldNum" sz="quarter" idx="12"/>
          </p:nvPr>
        </p:nvSpPr>
        <p:spPr>
          <a:ln/>
        </p:spPr>
        <p:txBody>
          <a:bodyPr/>
          <a:lstStyle>
            <a:lvl1pPr>
              <a:defRPr/>
            </a:lvl1pPr>
          </a:lstStyle>
          <a:p>
            <a:pPr>
              <a:defRPr/>
            </a:pPr>
            <a:fld id="{DDDD4F6A-AC4E-4261-A15E-E33F5B3B563C}"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7"/>
          <p:cNvSpPr>
            <a:spLocks noGrp="1" noChangeArrowheads="1"/>
          </p:cNvSpPr>
          <p:nvPr>
            <p:ph type="dt" sz="half" idx="10"/>
          </p:nvPr>
        </p:nvSpPr>
        <p:spPr>
          <a:ln/>
        </p:spPr>
        <p:txBody>
          <a:bodyPr/>
          <a:lstStyle>
            <a:lvl1pPr>
              <a:defRPr/>
            </a:lvl1pPr>
          </a:lstStyle>
          <a:p>
            <a:pPr>
              <a:defRPr/>
            </a:pPr>
            <a:endParaRPr lang="pt-BR"/>
          </a:p>
        </p:txBody>
      </p:sp>
      <p:sp>
        <p:nvSpPr>
          <p:cNvPr id="6"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7" name="Rectangle 9"/>
          <p:cNvSpPr>
            <a:spLocks noGrp="1" noChangeArrowheads="1"/>
          </p:cNvSpPr>
          <p:nvPr>
            <p:ph type="sldNum" sz="quarter" idx="12"/>
          </p:nvPr>
        </p:nvSpPr>
        <p:spPr>
          <a:ln/>
        </p:spPr>
        <p:txBody>
          <a:bodyPr/>
          <a:lstStyle>
            <a:lvl1pPr>
              <a:defRPr/>
            </a:lvl1pPr>
          </a:lstStyle>
          <a:p>
            <a:pPr>
              <a:defRPr/>
            </a:pPr>
            <a:fld id="{AF54F44E-0BBF-453F-962D-DBB52C76CD5A}"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7"/>
          <p:cNvSpPr>
            <a:spLocks noGrp="1" noChangeArrowheads="1"/>
          </p:cNvSpPr>
          <p:nvPr>
            <p:ph type="dt" sz="half" idx="10"/>
          </p:nvPr>
        </p:nvSpPr>
        <p:spPr>
          <a:ln/>
        </p:spPr>
        <p:txBody>
          <a:bodyPr/>
          <a:lstStyle>
            <a:lvl1pPr>
              <a:defRPr/>
            </a:lvl1pPr>
          </a:lstStyle>
          <a:p>
            <a:pPr>
              <a:defRPr/>
            </a:pPr>
            <a:endParaRPr lang="pt-BR"/>
          </a:p>
        </p:txBody>
      </p:sp>
      <p:sp>
        <p:nvSpPr>
          <p:cNvPr id="8"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9" name="Rectangle 9"/>
          <p:cNvSpPr>
            <a:spLocks noGrp="1" noChangeArrowheads="1"/>
          </p:cNvSpPr>
          <p:nvPr>
            <p:ph type="sldNum" sz="quarter" idx="12"/>
          </p:nvPr>
        </p:nvSpPr>
        <p:spPr>
          <a:ln/>
        </p:spPr>
        <p:txBody>
          <a:bodyPr/>
          <a:lstStyle>
            <a:lvl1pPr>
              <a:defRPr/>
            </a:lvl1pPr>
          </a:lstStyle>
          <a:p>
            <a:pPr>
              <a:defRPr/>
            </a:pPr>
            <a:fld id="{10970D07-01D6-4D9D-B5D1-873686784866}"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7"/>
          <p:cNvSpPr>
            <a:spLocks noGrp="1" noChangeArrowheads="1"/>
          </p:cNvSpPr>
          <p:nvPr>
            <p:ph type="dt" sz="half" idx="10"/>
          </p:nvPr>
        </p:nvSpPr>
        <p:spPr>
          <a:ln/>
        </p:spPr>
        <p:txBody>
          <a:bodyPr/>
          <a:lstStyle>
            <a:lvl1pPr>
              <a:defRPr/>
            </a:lvl1pPr>
          </a:lstStyle>
          <a:p>
            <a:pPr>
              <a:defRPr/>
            </a:pPr>
            <a:endParaRPr lang="pt-BR"/>
          </a:p>
        </p:txBody>
      </p:sp>
      <p:sp>
        <p:nvSpPr>
          <p:cNvPr id="4"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5" name="Rectangle 9"/>
          <p:cNvSpPr>
            <a:spLocks noGrp="1" noChangeArrowheads="1"/>
          </p:cNvSpPr>
          <p:nvPr>
            <p:ph type="sldNum" sz="quarter" idx="12"/>
          </p:nvPr>
        </p:nvSpPr>
        <p:spPr>
          <a:ln/>
        </p:spPr>
        <p:txBody>
          <a:bodyPr/>
          <a:lstStyle>
            <a:lvl1pPr>
              <a:defRPr/>
            </a:lvl1pPr>
          </a:lstStyle>
          <a:p>
            <a:pPr>
              <a:defRPr/>
            </a:pPr>
            <a:fld id="{BE282503-AD79-4320-9863-9DF293F2E913}"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pt-BR"/>
          </a:p>
        </p:txBody>
      </p:sp>
      <p:sp>
        <p:nvSpPr>
          <p:cNvPr id="3"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4" name="Rectangle 9"/>
          <p:cNvSpPr>
            <a:spLocks noGrp="1" noChangeArrowheads="1"/>
          </p:cNvSpPr>
          <p:nvPr>
            <p:ph type="sldNum" sz="quarter" idx="12"/>
          </p:nvPr>
        </p:nvSpPr>
        <p:spPr>
          <a:ln/>
        </p:spPr>
        <p:txBody>
          <a:bodyPr/>
          <a:lstStyle>
            <a:lvl1pPr>
              <a:defRPr/>
            </a:lvl1pPr>
          </a:lstStyle>
          <a:p>
            <a:pPr>
              <a:defRPr/>
            </a:pPr>
            <a:fld id="{590E936D-5845-475D-B512-559C0EB0A576}"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7"/>
          <p:cNvSpPr>
            <a:spLocks noGrp="1" noChangeArrowheads="1"/>
          </p:cNvSpPr>
          <p:nvPr>
            <p:ph type="dt" sz="half" idx="10"/>
          </p:nvPr>
        </p:nvSpPr>
        <p:spPr>
          <a:ln/>
        </p:spPr>
        <p:txBody>
          <a:bodyPr/>
          <a:lstStyle>
            <a:lvl1pPr>
              <a:defRPr/>
            </a:lvl1pPr>
          </a:lstStyle>
          <a:p>
            <a:pPr>
              <a:defRPr/>
            </a:pPr>
            <a:endParaRPr lang="pt-BR"/>
          </a:p>
        </p:txBody>
      </p:sp>
      <p:sp>
        <p:nvSpPr>
          <p:cNvPr id="6"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7" name="Rectangle 9"/>
          <p:cNvSpPr>
            <a:spLocks noGrp="1" noChangeArrowheads="1"/>
          </p:cNvSpPr>
          <p:nvPr>
            <p:ph type="sldNum" sz="quarter" idx="12"/>
          </p:nvPr>
        </p:nvSpPr>
        <p:spPr>
          <a:ln/>
        </p:spPr>
        <p:txBody>
          <a:bodyPr/>
          <a:lstStyle>
            <a:lvl1pPr>
              <a:defRPr/>
            </a:lvl1pPr>
          </a:lstStyle>
          <a:p>
            <a:pPr>
              <a:defRPr/>
            </a:pPr>
            <a:fld id="{E63D7894-8BB2-4FE0-A684-E20377CACA86}"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7"/>
          <p:cNvSpPr>
            <a:spLocks noGrp="1" noChangeArrowheads="1"/>
          </p:cNvSpPr>
          <p:nvPr>
            <p:ph type="dt" sz="half" idx="10"/>
          </p:nvPr>
        </p:nvSpPr>
        <p:spPr>
          <a:ln/>
        </p:spPr>
        <p:txBody>
          <a:bodyPr/>
          <a:lstStyle>
            <a:lvl1pPr>
              <a:defRPr/>
            </a:lvl1pPr>
          </a:lstStyle>
          <a:p>
            <a:pPr>
              <a:defRPr/>
            </a:pPr>
            <a:endParaRPr lang="pt-BR"/>
          </a:p>
        </p:txBody>
      </p:sp>
      <p:sp>
        <p:nvSpPr>
          <p:cNvPr id="6" name="Rectangle 8"/>
          <p:cNvSpPr>
            <a:spLocks noGrp="1" noChangeArrowheads="1"/>
          </p:cNvSpPr>
          <p:nvPr>
            <p:ph type="ftr" sz="quarter" idx="11"/>
          </p:nvPr>
        </p:nvSpPr>
        <p:spPr>
          <a:ln/>
        </p:spPr>
        <p:txBody>
          <a:bodyPr/>
          <a:lstStyle>
            <a:lvl1pPr>
              <a:defRPr/>
            </a:lvl1pPr>
          </a:lstStyle>
          <a:p>
            <a:pPr>
              <a:defRPr/>
            </a:pPr>
            <a:r>
              <a:rPr lang="pt-BR" smtClean="0"/>
              <a:t>mblbc</a:t>
            </a:r>
            <a:endParaRPr lang="pt-BR"/>
          </a:p>
        </p:txBody>
      </p:sp>
      <p:sp>
        <p:nvSpPr>
          <p:cNvPr id="7" name="Rectangle 9"/>
          <p:cNvSpPr>
            <a:spLocks noGrp="1" noChangeArrowheads="1"/>
          </p:cNvSpPr>
          <p:nvPr>
            <p:ph type="sldNum" sz="quarter" idx="12"/>
          </p:nvPr>
        </p:nvSpPr>
        <p:spPr>
          <a:ln/>
        </p:spPr>
        <p:txBody>
          <a:bodyPr/>
          <a:lstStyle>
            <a:lvl1pPr>
              <a:defRPr/>
            </a:lvl1pPr>
          </a:lstStyle>
          <a:p>
            <a:pPr>
              <a:defRPr/>
            </a:pPr>
            <a:fld id="{E70DC1FC-FE3F-4CD8-8315-BEFD8B2E8635}"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050"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pt-BR"/>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pt-BR"/>
            </a:p>
          </p:txBody>
        </p:sp>
      </p:grpSp>
      <p:sp>
        <p:nvSpPr>
          <p:cNvPr id="205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pt-BR" smtClean="0"/>
              <a:t>Clique para editar o estilo do título mestre</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solidFill>
                  <a:schemeClr val="tx1"/>
                </a:solidFill>
                <a:effectLst/>
                <a:latin typeface="+mn-lt"/>
              </a:defRPr>
            </a:lvl1pPr>
          </a:lstStyle>
          <a:p>
            <a:pPr>
              <a:defRPr/>
            </a:pPr>
            <a:endParaRPr lang="pt-BR"/>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solidFill>
                  <a:schemeClr val="tx1"/>
                </a:solidFill>
                <a:effectLst/>
                <a:latin typeface="+mn-lt"/>
              </a:defRPr>
            </a:lvl1pPr>
          </a:lstStyle>
          <a:p>
            <a:pPr>
              <a:defRPr/>
            </a:pPr>
            <a:r>
              <a:rPr lang="pt-BR" smtClean="0"/>
              <a:t>mblbc</a:t>
            </a:r>
            <a:endParaRPr lang="pt-BR"/>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solidFill>
                  <a:schemeClr val="tx1"/>
                </a:solidFill>
                <a:effectLst/>
                <a:latin typeface="+mn-lt"/>
              </a:defRPr>
            </a:lvl1pPr>
          </a:lstStyle>
          <a:p>
            <a:pPr>
              <a:defRPr/>
            </a:pPr>
            <a:fld id="{065BE96C-BD65-428C-AC59-DCE1DBA91675}" type="slidenum">
              <a:rPr lang="pt-BR"/>
              <a:pPr>
                <a:defRPr/>
              </a:pPr>
              <a:t>‹nº›</a:t>
            </a:fld>
            <a:endParaRPr lang="pt-BR"/>
          </a:p>
        </p:txBody>
      </p:sp>
      <p:sp>
        <p:nvSpPr>
          <p:cNvPr id="2" name="Rectangle 1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Tree>
  </p:cSld>
  <p:clrMap bg1="dk2" tx1="lt1" bg2="dk1" tx2="lt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planalto.gov.br/ccivil_03/leis/L9032.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planalto.gov.br/ccivil_03/leis/L9032.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planalto.gov.br/ccivil_03/leis/L9032.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planalto.gov.br/ccivil_03/leis/L9032.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planalto.gov.br/ccivil_03/Constituicao/Emendas/Emc/emc47.htm"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899592" y="260648"/>
            <a:ext cx="7772400" cy="4320480"/>
          </a:xfrm>
        </p:spPr>
        <p:txBody>
          <a:bodyPr/>
          <a:lstStyle/>
          <a:p>
            <a:pPr eaLnBrk="1" hangingPunct="1">
              <a:defRPr/>
            </a:pPr>
            <a:r>
              <a:rPr lang="pt-BR" sz="3600" dirty="0" smtClean="0">
                <a:solidFill>
                  <a:srgbClr val="FFFF00"/>
                </a:solidFill>
              </a:rPr>
              <a:t>50º Congresso Nacional da ABIPEM</a:t>
            </a:r>
            <a:br>
              <a:rPr lang="pt-BR" sz="3600" dirty="0" smtClean="0">
                <a:solidFill>
                  <a:srgbClr val="FFFF00"/>
                </a:solidFill>
              </a:rPr>
            </a:br>
            <a:r>
              <a:rPr lang="pt-BR" sz="3600" dirty="0" smtClean="0">
                <a:solidFill>
                  <a:srgbClr val="FFFF00"/>
                </a:solidFill>
              </a:rPr>
              <a:t/>
            </a:r>
            <a:br>
              <a:rPr lang="pt-BR" sz="3600" dirty="0" smtClean="0">
                <a:solidFill>
                  <a:srgbClr val="FFFF00"/>
                </a:solidFill>
              </a:rPr>
            </a:br>
            <a:r>
              <a:rPr lang="pt-BR" sz="3600" dirty="0" smtClean="0">
                <a:solidFill>
                  <a:srgbClr val="FFFF00"/>
                </a:solidFill>
              </a:rPr>
              <a:t>14º Congresso Paranaense de Previdência</a:t>
            </a:r>
            <a:br>
              <a:rPr lang="pt-BR" sz="3600" dirty="0" smtClean="0">
                <a:solidFill>
                  <a:srgbClr val="FFFF00"/>
                </a:solidFill>
              </a:rPr>
            </a:br>
            <a:r>
              <a:rPr lang="pt-BR" sz="3600" dirty="0">
                <a:solidFill>
                  <a:srgbClr val="FFFF00"/>
                </a:solidFill>
              </a:rPr>
              <a:t/>
            </a:r>
            <a:br>
              <a:rPr lang="pt-BR" sz="3600" dirty="0">
                <a:solidFill>
                  <a:srgbClr val="FFFF00"/>
                </a:solidFill>
              </a:rPr>
            </a:br>
            <a:r>
              <a:rPr lang="pt-BR" sz="3600" dirty="0" smtClean="0">
                <a:solidFill>
                  <a:srgbClr val="FFFF00"/>
                </a:solidFill>
              </a:rPr>
              <a:t>Foz do Iguaçu – PR</a:t>
            </a:r>
            <a:br>
              <a:rPr lang="pt-BR" sz="3600" dirty="0" smtClean="0">
                <a:solidFill>
                  <a:srgbClr val="FFFF00"/>
                </a:solidFill>
              </a:rPr>
            </a:br>
            <a:r>
              <a:rPr lang="pt-BR" sz="3600" dirty="0">
                <a:solidFill>
                  <a:srgbClr val="FFFF00"/>
                </a:solidFill>
              </a:rPr>
              <a:t/>
            </a:r>
            <a:br>
              <a:rPr lang="pt-BR" sz="3600" dirty="0">
                <a:solidFill>
                  <a:srgbClr val="FFFF00"/>
                </a:solidFill>
              </a:rPr>
            </a:br>
            <a:r>
              <a:rPr lang="pt-BR" sz="3600" dirty="0" smtClean="0">
                <a:solidFill>
                  <a:srgbClr val="FFFF00"/>
                </a:solidFill>
              </a:rPr>
              <a:t>17 de junho de 2016</a:t>
            </a:r>
            <a:endParaRPr lang="pt-BR" sz="3600" dirty="0" smtClean="0">
              <a:solidFill>
                <a:srgbClr val="FFFF00"/>
              </a:solidFill>
            </a:endParaRPr>
          </a:p>
        </p:txBody>
      </p:sp>
      <p:sp>
        <p:nvSpPr>
          <p:cNvPr id="28675" name="Rectangle 3"/>
          <p:cNvSpPr>
            <a:spLocks noGrp="1" noChangeArrowheads="1"/>
          </p:cNvSpPr>
          <p:nvPr>
            <p:ph type="subTitle" idx="1"/>
          </p:nvPr>
        </p:nvSpPr>
        <p:spPr>
          <a:xfrm>
            <a:off x="457200" y="4941168"/>
            <a:ext cx="8686800" cy="1357312"/>
          </a:xfrm>
        </p:spPr>
        <p:txBody>
          <a:bodyPr/>
          <a:lstStyle/>
          <a:p>
            <a:pPr eaLnBrk="1" hangingPunct="1">
              <a:defRPr/>
            </a:pPr>
            <a:r>
              <a:rPr lang="pt-BR" sz="3600" b="1" dirty="0" smtClean="0">
                <a:solidFill>
                  <a:schemeClr val="folHlink"/>
                </a:solidFill>
                <a:effectLst>
                  <a:outerShdw blurRad="38100" dist="38100" dir="2700000" algn="tl">
                    <a:srgbClr val="000000"/>
                  </a:outerShdw>
                </a:effectLst>
              </a:rPr>
              <a:t>Marcelo Barroso Lima Brito de Campos</a:t>
            </a:r>
          </a:p>
          <a:p>
            <a:pPr eaLnBrk="1" hangingPunct="1">
              <a:defRPr/>
            </a:pPr>
            <a:r>
              <a:rPr lang="pt-BR" b="1" dirty="0" smtClean="0">
                <a:solidFill>
                  <a:schemeClr val="folHlink"/>
                </a:solidFill>
                <a:effectLst>
                  <a:outerShdw blurRad="38100" dist="38100" dir="2700000" algn="tl">
                    <a:srgbClr val="000000"/>
                  </a:outerShdw>
                </a:effectLst>
              </a:rPr>
              <a:t>prof.marcelobarroso@yahoo.com.br</a:t>
            </a:r>
          </a:p>
        </p:txBody>
      </p:sp>
      <p:sp>
        <p:nvSpPr>
          <p:cNvPr id="4" name="Espaço Reservado para Número de Slide 3"/>
          <p:cNvSpPr>
            <a:spLocks noGrp="1"/>
          </p:cNvSpPr>
          <p:nvPr>
            <p:ph type="sldNum" sz="quarter" idx="12"/>
          </p:nvPr>
        </p:nvSpPr>
        <p:spPr/>
        <p:txBody>
          <a:bodyPr/>
          <a:lstStyle/>
          <a:p>
            <a:pPr>
              <a:defRPr/>
            </a:pPr>
            <a:fld id="{AA5DFC57-9A77-4AB3-87C2-C5B5F5E7F889}" type="slidenum">
              <a:rPr lang="pt-BR" smtClean="0"/>
              <a:pPr>
                <a:defRPr/>
              </a:pPr>
              <a:t>1</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ox(out)">
                                      <p:cBhvr>
                                        <p:cTn id="7" dur="500"/>
                                        <p:tgtEl>
                                          <p:spTgt spid="28674"/>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 calcmode="lin" valueType="num">
                                      <p:cBhvr additive="base">
                                        <p:cTn id="12"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867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8675">
                                            <p:txEl>
                                              <p:pRg st="1" end="1"/>
                                            </p:txEl>
                                          </p:spTgt>
                                        </p:tgtEl>
                                        <p:attrNameLst>
                                          <p:attrName>style.visibility</p:attrName>
                                        </p:attrNameLst>
                                      </p:cBhvr>
                                      <p:to>
                                        <p:strVal val="visible"/>
                                      </p:to>
                                    </p:set>
                                    <p:anim calcmode="lin" valueType="num">
                                      <p:cBhvr additive="base">
                                        <p:cTn id="18"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867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PLP 554/2010</a:t>
            </a:r>
            <a:endParaRPr lang="pt-BR" dirty="0"/>
          </a:p>
        </p:txBody>
      </p:sp>
      <p:sp>
        <p:nvSpPr>
          <p:cNvPr id="3" name="Espaço Reservado para Conteúdo 2"/>
          <p:cNvSpPr>
            <a:spLocks noGrp="1"/>
          </p:cNvSpPr>
          <p:nvPr>
            <p:ph idx="1"/>
          </p:nvPr>
        </p:nvSpPr>
        <p:spPr/>
        <p:txBody>
          <a:bodyPr/>
          <a:lstStyle/>
          <a:p>
            <a:pPr marL="0" indent="0" algn="just">
              <a:buNone/>
              <a:tabLst>
                <a:tab pos="0" algn="l"/>
              </a:tabLst>
            </a:pPr>
            <a:r>
              <a:rPr lang="pt-BR" dirty="0" smtClean="0">
                <a:solidFill>
                  <a:srgbClr val="FFFF00"/>
                </a:solidFill>
              </a:rPr>
              <a:t>Proventos: Aplica-se o disposto nos §§ 2º, 3º, 8º e 17 do art. 40 da CF às aposentadorias especiais: média no cálculo e rejuste sem paridade, dependente de lei específica.</a:t>
            </a:r>
          </a:p>
          <a:p>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10</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PLP 555/2010</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rPr>
              <a:t>Caracterizam-se como condições especiais que prejudicam a saúde ou a integridade física, a efetiva e permanente exposição a agentes físicos, químicos biológicos ou associação desses agentes, observado o disposto na relação definida para o RGPS.</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11</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116632"/>
            <a:ext cx="7772400" cy="1143000"/>
          </a:xfrm>
        </p:spPr>
        <p:txBody>
          <a:bodyPr/>
          <a:lstStyle/>
          <a:p>
            <a:r>
              <a:rPr lang="pt-BR" dirty="0" smtClean="0">
                <a:solidFill>
                  <a:srgbClr val="FFFF00"/>
                </a:solidFill>
              </a:rPr>
              <a:t>PLP 555/2010</a:t>
            </a:r>
            <a:endParaRPr lang="pt-BR" dirty="0"/>
          </a:p>
        </p:txBody>
      </p:sp>
      <p:sp>
        <p:nvSpPr>
          <p:cNvPr id="3" name="Espaço Reservado para Conteúdo 2"/>
          <p:cNvSpPr>
            <a:spLocks noGrp="1"/>
          </p:cNvSpPr>
          <p:nvPr>
            <p:ph idx="1"/>
          </p:nvPr>
        </p:nvSpPr>
        <p:spPr>
          <a:xfrm>
            <a:off x="685800" y="1196752"/>
            <a:ext cx="7772400" cy="4899248"/>
          </a:xfrm>
        </p:spPr>
        <p:txBody>
          <a:bodyPr/>
          <a:lstStyle/>
          <a:p>
            <a:pPr marL="0" indent="0" algn="just">
              <a:buNone/>
            </a:pPr>
            <a:r>
              <a:rPr lang="pt-BR" dirty="0" smtClean="0">
                <a:solidFill>
                  <a:srgbClr val="FFFF00"/>
                </a:solidFill>
              </a:rPr>
              <a:t>A aposentadoria especial será devida ao servidor público que comprovar o exercício de atividade sob condições especiais, por, no mínimo, vinte e cinco anos, observadas as seguintes condições:</a:t>
            </a:r>
          </a:p>
          <a:p>
            <a:pPr marL="0" indent="0" algn="just">
              <a:buNone/>
            </a:pPr>
            <a:r>
              <a:rPr lang="pt-BR" dirty="0" smtClean="0">
                <a:solidFill>
                  <a:srgbClr val="FFFF00"/>
                </a:solidFill>
              </a:rPr>
              <a:t>I - dez anos de efetivo exercício no serviço público; e</a:t>
            </a:r>
          </a:p>
          <a:p>
            <a:pPr marL="0" indent="0" algn="just">
              <a:buNone/>
            </a:pPr>
            <a:r>
              <a:rPr lang="pt-BR" dirty="0" smtClean="0">
                <a:solidFill>
                  <a:srgbClr val="FFFF00"/>
                </a:solidFill>
              </a:rPr>
              <a:t>II - cinco anos no cargo efetivo em que se dará a aposentadoria especial</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12</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PLP 555/2010</a:t>
            </a:r>
            <a:endParaRPr lang="pt-BR" dirty="0"/>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rPr>
              <a:t>Proventos: Aplica-se o disposto nos §§ 2º, 3º, 8º e 17 do art. 40 da CF às aposentadorias especiais: média no cálculo e rejuste sem paridade, dependente de lei específica.</a:t>
            </a: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13</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000" dirty="0" smtClean="0">
                <a:solidFill>
                  <a:srgbClr val="FFFF00"/>
                </a:solidFill>
              </a:rPr>
              <a:t>APOSENTADORIA ESPECIAL</a:t>
            </a:r>
            <a:endParaRPr lang="pt-BR" sz="4000" dirty="0"/>
          </a:p>
        </p:txBody>
      </p:sp>
      <p:sp>
        <p:nvSpPr>
          <p:cNvPr id="3" name="Espaço Reservado para Conteúdo 2"/>
          <p:cNvSpPr>
            <a:spLocks noGrp="1"/>
          </p:cNvSpPr>
          <p:nvPr>
            <p:ph idx="1"/>
          </p:nvPr>
        </p:nvSpPr>
        <p:spPr/>
        <p:txBody>
          <a:bodyPr/>
          <a:lstStyle/>
          <a:p>
            <a:pPr algn="just"/>
            <a:r>
              <a:rPr lang="pt-BR" sz="2600" dirty="0" smtClean="0">
                <a:solidFill>
                  <a:srgbClr val="FFFF00"/>
                </a:solidFill>
              </a:rPr>
              <a:t>Mandados de injunção (</a:t>
            </a:r>
            <a:r>
              <a:rPr lang="pt-BR" sz="2600" i="1" dirty="0" err="1" smtClean="0">
                <a:solidFill>
                  <a:srgbClr val="FFFF00"/>
                </a:solidFill>
              </a:rPr>
              <a:t>Leading</a:t>
            </a:r>
            <a:r>
              <a:rPr lang="pt-BR" sz="2600" i="1" dirty="0" smtClean="0">
                <a:solidFill>
                  <a:srgbClr val="FFFF00"/>
                </a:solidFill>
              </a:rPr>
              <a:t> case </a:t>
            </a:r>
            <a:r>
              <a:rPr lang="pt-BR" sz="2600" dirty="0" smtClean="0">
                <a:solidFill>
                  <a:srgbClr val="FFFF00"/>
                </a:solidFill>
              </a:rPr>
              <a:t>MI 721/STF)</a:t>
            </a:r>
          </a:p>
          <a:p>
            <a:pPr lvl="1" algn="just"/>
            <a:r>
              <a:rPr lang="pt-BR" sz="2600" dirty="0" smtClean="0">
                <a:solidFill>
                  <a:srgbClr val="FFFF00"/>
                </a:solidFill>
              </a:rPr>
              <a:t>Individual</a:t>
            </a:r>
          </a:p>
          <a:p>
            <a:pPr lvl="1" algn="just"/>
            <a:r>
              <a:rPr lang="pt-BR" sz="2600" dirty="0" smtClean="0">
                <a:solidFill>
                  <a:srgbClr val="FFFF00"/>
                </a:solidFill>
              </a:rPr>
              <a:t>Coletivo</a:t>
            </a:r>
          </a:p>
          <a:p>
            <a:pPr algn="just"/>
            <a:r>
              <a:rPr lang="pt-BR" sz="2600" dirty="0" smtClean="0">
                <a:solidFill>
                  <a:srgbClr val="FFFF00"/>
                </a:solidFill>
              </a:rPr>
              <a:t>Teor das decisões do STF</a:t>
            </a:r>
          </a:p>
          <a:p>
            <a:pPr lvl="1" algn="just"/>
            <a:r>
              <a:rPr lang="pt-BR" sz="2600" dirty="0" smtClean="0">
                <a:solidFill>
                  <a:srgbClr val="FFFF00"/>
                </a:solidFill>
              </a:rPr>
              <a:t>Aplicação do art. 57, da Lei 8.213/91 na análise do pedido administrativo do caso individual do servidor</a:t>
            </a:r>
          </a:p>
          <a:p>
            <a:pPr lvl="1" algn="just"/>
            <a:r>
              <a:rPr lang="pt-BR" sz="2600" dirty="0" smtClean="0">
                <a:solidFill>
                  <a:srgbClr val="FFFF00"/>
                </a:solidFill>
              </a:rPr>
              <a:t>Não tem eficácia </a:t>
            </a:r>
            <a:r>
              <a:rPr lang="pt-BR" sz="2600" i="1" dirty="0" smtClean="0">
                <a:solidFill>
                  <a:srgbClr val="FFFF00"/>
                </a:solidFill>
              </a:rPr>
              <a:t>erga </a:t>
            </a:r>
            <a:r>
              <a:rPr lang="pt-BR" sz="2600" i="1" dirty="0" err="1" smtClean="0">
                <a:solidFill>
                  <a:srgbClr val="FFFF00"/>
                </a:solidFill>
              </a:rPr>
              <a:t>omnes</a:t>
            </a:r>
            <a:endParaRPr lang="pt-BR" sz="2600" i="1" dirty="0" smtClean="0">
              <a:solidFill>
                <a:srgbClr val="FFFF00"/>
              </a:solidFill>
            </a:endParaRPr>
          </a:p>
          <a:p>
            <a:pPr lvl="1" algn="just"/>
            <a:r>
              <a:rPr lang="pt-BR" sz="2600" dirty="0" smtClean="0">
                <a:solidFill>
                  <a:srgbClr val="FFFF00"/>
                </a:solidFill>
              </a:rPr>
              <a:t>Não significa necessária concessão do benefício</a:t>
            </a: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14</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Art. 57, Lei 8.213/91</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latin typeface="+mn-lt"/>
                <a:ea typeface="+mn-ea"/>
                <a:cs typeface="+mn-cs"/>
              </a:rPr>
              <a:t>Art. 57. A aposentadoria especial será devida, uma vez cumprida a carência exigida nesta Lei, ao segurado que tiver trabalhado sujeito a condições especiais que prejudiquem a saúde ou a integridade física, durante 15 (quinze), 20 (vinte) ou 25 (vinte e cinco) anos, conforme dispuser a lei.     </a:t>
            </a:r>
            <a:r>
              <a:rPr lang="pt-BR" dirty="0" smtClean="0">
                <a:solidFill>
                  <a:srgbClr val="FFFF00"/>
                </a:solidFill>
                <a:latin typeface="+mn-lt"/>
                <a:ea typeface="+mn-ea"/>
                <a:cs typeface="+mn-cs"/>
                <a:hlinkClick r:id="rId2"/>
              </a:rPr>
              <a:t>(Redação dada pela Lei nº 9.032, de 1995)</a:t>
            </a:r>
            <a:endParaRPr lang="pt-BR" dirty="0" smtClean="0">
              <a:solidFill>
                <a:srgbClr val="FFFF00"/>
              </a:solidFill>
              <a:latin typeface="+mn-lt"/>
              <a:ea typeface="+mn-ea"/>
              <a:cs typeface="+mn-cs"/>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15</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188640"/>
            <a:ext cx="7772400" cy="803176"/>
          </a:xfrm>
        </p:spPr>
        <p:txBody>
          <a:bodyPr/>
          <a:lstStyle/>
          <a:p>
            <a:r>
              <a:rPr lang="pt-BR" dirty="0" smtClean="0">
                <a:solidFill>
                  <a:srgbClr val="FFFF00"/>
                </a:solidFill>
              </a:rPr>
              <a:t>Art. 57, Lei 8.213/91</a:t>
            </a:r>
            <a:endParaRPr lang="pt-BR" dirty="0"/>
          </a:p>
        </p:txBody>
      </p:sp>
      <p:sp>
        <p:nvSpPr>
          <p:cNvPr id="3" name="Espaço Reservado para Conteúdo 2"/>
          <p:cNvSpPr>
            <a:spLocks noGrp="1"/>
          </p:cNvSpPr>
          <p:nvPr>
            <p:ph idx="1"/>
          </p:nvPr>
        </p:nvSpPr>
        <p:spPr>
          <a:xfrm>
            <a:off x="685800" y="1052736"/>
            <a:ext cx="7772400" cy="5043264"/>
          </a:xfrm>
        </p:spPr>
        <p:txBody>
          <a:bodyPr/>
          <a:lstStyle/>
          <a:p>
            <a:pPr marL="0" indent="0" algn="just">
              <a:buNone/>
            </a:pPr>
            <a:r>
              <a:rPr lang="pt-BR" sz="2700" dirty="0" smtClean="0">
                <a:solidFill>
                  <a:srgbClr val="FFFF00"/>
                </a:solidFill>
                <a:latin typeface="+mn-lt"/>
                <a:ea typeface="+mn-ea"/>
                <a:cs typeface="+mn-cs"/>
              </a:rPr>
              <a:t>§ 1º A aposentadoria especial, observado o disposto no art. 33 desta Lei, consistirá numa renda mensal equivalente a 100% (cem por cento) do </a:t>
            </a:r>
            <a:r>
              <a:rPr lang="pt-BR" sz="2700" dirty="0" err="1" smtClean="0">
                <a:solidFill>
                  <a:srgbClr val="FFFF00"/>
                </a:solidFill>
                <a:latin typeface="+mn-lt"/>
                <a:ea typeface="+mn-ea"/>
                <a:cs typeface="+mn-cs"/>
              </a:rPr>
              <a:t>salário-de-benefício</a:t>
            </a:r>
            <a:r>
              <a:rPr lang="pt-BR" sz="2700" dirty="0" smtClean="0">
                <a:solidFill>
                  <a:srgbClr val="FFFF00"/>
                </a:solidFill>
                <a:latin typeface="+mn-lt"/>
                <a:ea typeface="+mn-ea"/>
                <a:cs typeface="+mn-cs"/>
              </a:rPr>
              <a:t>.      </a:t>
            </a:r>
            <a:r>
              <a:rPr lang="pt-BR" sz="2700" dirty="0" smtClean="0">
                <a:solidFill>
                  <a:srgbClr val="FFFF00"/>
                </a:solidFill>
                <a:latin typeface="+mn-lt"/>
                <a:ea typeface="+mn-ea"/>
                <a:cs typeface="+mn-cs"/>
                <a:hlinkClick r:id="rId2"/>
              </a:rPr>
              <a:t>(Redação dada pela Lei nº 9.032, de 1995)</a:t>
            </a:r>
            <a:r>
              <a:rPr lang="pt-BR" sz="2700" dirty="0" smtClean="0">
                <a:solidFill>
                  <a:srgbClr val="FFFF00"/>
                </a:solidFill>
                <a:latin typeface="+mn-lt"/>
                <a:ea typeface="+mn-ea"/>
                <a:cs typeface="+mn-cs"/>
              </a:rPr>
              <a:t> (...)</a:t>
            </a:r>
          </a:p>
          <a:p>
            <a:pPr marL="0" indent="0" algn="just">
              <a:buNone/>
            </a:pPr>
            <a:r>
              <a:rPr lang="pt-BR" sz="2700" dirty="0" smtClean="0">
                <a:solidFill>
                  <a:srgbClr val="FFFF00"/>
                </a:solidFill>
                <a:latin typeface="+mn-lt"/>
                <a:ea typeface="+mn-ea"/>
                <a:cs typeface="+mn-cs"/>
              </a:rPr>
              <a:t>§ 3º A concessão da aposentadoria especial dependerá de comprovação pelo segurado, perante o Instituto Nacional do Seguro Social–INSS, do tempo de trabalho permanente, não ocasional nem intermitente, em condições especiais que prejudiquem a saúde ou a integridade física, durante o período mínimo fixado.      </a:t>
            </a:r>
            <a:r>
              <a:rPr lang="pt-BR" sz="2700" dirty="0" smtClean="0">
                <a:solidFill>
                  <a:srgbClr val="FFFF00"/>
                </a:solidFill>
                <a:latin typeface="+mn-lt"/>
                <a:ea typeface="+mn-ea"/>
                <a:cs typeface="+mn-cs"/>
                <a:hlinkClick r:id="rId2"/>
              </a:rPr>
              <a:t>(Redação dada pela Lei nº 9.032, de 1995)</a:t>
            </a:r>
            <a:endParaRPr lang="pt-BR" sz="2700" dirty="0" smtClean="0">
              <a:solidFill>
                <a:srgbClr val="FFFF00"/>
              </a:solidFill>
              <a:latin typeface="+mn-lt"/>
              <a:ea typeface="+mn-ea"/>
              <a:cs typeface="+mn-cs"/>
            </a:endParaRPr>
          </a:p>
          <a:p>
            <a:pPr marL="0" indent="0" algn="just">
              <a:buNone/>
            </a:pPr>
            <a:endParaRPr lang="pt-BR" dirty="0" smtClean="0">
              <a:solidFill>
                <a:srgbClr val="FFFF00"/>
              </a:solidFill>
              <a:latin typeface="+mn-lt"/>
              <a:ea typeface="+mn-ea"/>
              <a:cs typeface="+mn-cs"/>
            </a:endParaRP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16</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Art. 57, Lei 8.213/91</a:t>
            </a:r>
            <a:endParaRPr lang="pt-BR" dirty="0"/>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latin typeface="+mn-lt"/>
                <a:ea typeface="+mn-ea"/>
                <a:cs typeface="+mn-cs"/>
              </a:rPr>
              <a:t> § 4º O segurado deverá comprovar, além do tempo de trabalho, exposição aos agentes nocivos químicos, físicos, biológicos ou associação de agentes prejudiciais à saúde ou à integridade física, pelo período equivalente ao exigido para a concessão do benefício.       </a:t>
            </a:r>
            <a:r>
              <a:rPr lang="pt-BR" dirty="0" smtClean="0">
                <a:solidFill>
                  <a:srgbClr val="FFFF00"/>
                </a:solidFill>
                <a:latin typeface="+mn-lt"/>
                <a:ea typeface="+mn-ea"/>
                <a:cs typeface="+mn-cs"/>
                <a:hlinkClick r:id="rId2"/>
              </a:rPr>
              <a:t>(Redação dada pela Lei nº 9.032, de 1995)</a:t>
            </a:r>
            <a:endParaRPr lang="pt-BR" dirty="0" smtClean="0">
              <a:solidFill>
                <a:srgbClr val="FFFF00"/>
              </a:solidFill>
              <a:latin typeface="+mn-lt"/>
              <a:ea typeface="+mn-ea"/>
              <a:cs typeface="+mn-cs"/>
            </a:endParaRP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17</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332656"/>
            <a:ext cx="7772400" cy="1143000"/>
          </a:xfrm>
        </p:spPr>
        <p:txBody>
          <a:bodyPr/>
          <a:lstStyle/>
          <a:p>
            <a:r>
              <a:rPr lang="pt-BR" dirty="0" smtClean="0">
                <a:solidFill>
                  <a:srgbClr val="FFFF00"/>
                </a:solidFill>
              </a:rPr>
              <a:t>Art. 57, Lei 8.213/91</a:t>
            </a:r>
            <a:endParaRPr lang="pt-BR" dirty="0"/>
          </a:p>
        </p:txBody>
      </p:sp>
      <p:sp>
        <p:nvSpPr>
          <p:cNvPr id="3" name="Espaço Reservado para Conteúdo 2"/>
          <p:cNvSpPr>
            <a:spLocks noGrp="1"/>
          </p:cNvSpPr>
          <p:nvPr>
            <p:ph idx="1"/>
          </p:nvPr>
        </p:nvSpPr>
        <p:spPr>
          <a:xfrm>
            <a:off x="685800" y="1340768"/>
            <a:ext cx="7772400" cy="4755232"/>
          </a:xfrm>
        </p:spPr>
        <p:txBody>
          <a:bodyPr/>
          <a:lstStyle/>
          <a:p>
            <a:pPr marL="0" indent="0" algn="just">
              <a:buNone/>
            </a:pPr>
            <a:r>
              <a:rPr lang="pt-BR" dirty="0" smtClean="0">
                <a:solidFill>
                  <a:srgbClr val="FFFF00"/>
                </a:solidFill>
                <a:latin typeface="+mn-lt"/>
                <a:ea typeface="+mn-ea"/>
                <a:cs typeface="+mn-cs"/>
              </a:rPr>
              <a:t>§ 5º O tempo de trabalho exercido sob condições especiais que sejam ou venham a ser consideradas prejudiciais à saúde ou à integridade física será somado, após a respectiva conversão ao tempo de trabalho exercido em atividade comum, segundo critérios estabelecidos pelo Ministério da Previdência e Assistência Social, para efeito de concessão de qualquer benefício.       </a:t>
            </a:r>
            <a:r>
              <a:rPr lang="pt-BR" dirty="0" smtClean="0">
                <a:solidFill>
                  <a:srgbClr val="FFFF00"/>
                </a:solidFill>
                <a:latin typeface="+mn-lt"/>
                <a:ea typeface="+mn-ea"/>
                <a:cs typeface="+mn-cs"/>
                <a:hlinkClick r:id="rId2"/>
              </a:rPr>
              <a:t>(Incluído pela Lei nº 9.032, de 1995)</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18</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609600"/>
            <a:ext cx="8892480" cy="1143000"/>
          </a:xfrm>
        </p:spPr>
        <p:txBody>
          <a:bodyPr/>
          <a:lstStyle/>
          <a:p>
            <a:r>
              <a:rPr lang="pt-BR" sz="3800" dirty="0" smtClean="0">
                <a:solidFill>
                  <a:srgbClr val="FFFF00"/>
                </a:solidFill>
              </a:rPr>
              <a:t>Instrução Normativa MPS/SPS 01/2010</a:t>
            </a:r>
            <a:r>
              <a:rPr lang="pt-BR" sz="3800" dirty="0" smtClean="0"/>
              <a:t/>
            </a:r>
            <a:br>
              <a:rPr lang="pt-BR" sz="3800" dirty="0" smtClean="0"/>
            </a:br>
            <a:endParaRPr lang="pt-BR" sz="3800" dirty="0"/>
          </a:p>
        </p:txBody>
      </p:sp>
      <p:sp>
        <p:nvSpPr>
          <p:cNvPr id="3" name="Espaço Reservado para Conteúdo 2"/>
          <p:cNvSpPr>
            <a:spLocks noGrp="1"/>
          </p:cNvSpPr>
          <p:nvPr>
            <p:ph idx="1"/>
          </p:nvPr>
        </p:nvSpPr>
        <p:spPr>
          <a:xfrm>
            <a:off x="395536" y="1412776"/>
            <a:ext cx="8062664" cy="4683224"/>
          </a:xfrm>
        </p:spPr>
        <p:txBody>
          <a:bodyPr/>
          <a:lstStyle/>
          <a:p>
            <a:pPr algn="just"/>
            <a:r>
              <a:rPr lang="pt-BR" sz="2600" dirty="0" smtClean="0">
                <a:solidFill>
                  <a:srgbClr val="FFFF00"/>
                </a:solidFill>
              </a:rPr>
              <a:t>Estabelece instruções para o reconhecimento, pelos Regimes Próprios de Previdência Social da União, dos Estados, do Distrito Federal e dos Municípios, do direito à aposentadoria dos servidores públicos com requisitos e critérios diferenciados, de que trata o art. 40, § 4º, inciso III da Constituição Federal, com fundamento na Súmula Vinculante nº 33 ou por ordem concedida em Mandado de Injunção. </a:t>
            </a:r>
            <a:r>
              <a:rPr lang="pt-BR" sz="2600" b="1" i="1" dirty="0" smtClean="0">
                <a:solidFill>
                  <a:srgbClr val="FFFF00"/>
                </a:solidFill>
              </a:rPr>
              <a:t>(Redação dada pela Instrução Normativa SPPS/MPS nº 3, de 23/05/2014)</a:t>
            </a:r>
          </a:p>
          <a:p>
            <a:pPr algn="just"/>
            <a:r>
              <a:rPr lang="pt-BR" sz="2600" dirty="0" smtClean="0">
                <a:solidFill>
                  <a:srgbClr val="FFFF00"/>
                </a:solidFill>
              </a:rPr>
              <a:t>Instruir processo administrativo com cópia do MI. No caso do coletivo com o comprovante de associação sindical.</a:t>
            </a: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19</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714375" y="142875"/>
            <a:ext cx="7772400" cy="837853"/>
          </a:xfrm>
        </p:spPr>
        <p:txBody>
          <a:bodyPr/>
          <a:lstStyle/>
          <a:p>
            <a:pPr eaLnBrk="1" hangingPunct="1">
              <a:defRPr/>
            </a:pPr>
            <a:r>
              <a:rPr lang="en-US" dirty="0" smtClean="0">
                <a:solidFill>
                  <a:schemeClr val="folHlink"/>
                </a:solidFill>
              </a:rPr>
              <a:t>BIBLIOGRAFIA</a:t>
            </a:r>
            <a:endParaRPr lang="pt-BR" dirty="0" smtClean="0">
              <a:solidFill>
                <a:schemeClr val="folHlink"/>
              </a:solidFill>
            </a:endParaRPr>
          </a:p>
        </p:txBody>
      </p:sp>
      <p:sp>
        <p:nvSpPr>
          <p:cNvPr id="5123" name="Rectangle 3"/>
          <p:cNvSpPr>
            <a:spLocks noGrp="1" noChangeArrowheads="1"/>
          </p:cNvSpPr>
          <p:nvPr>
            <p:ph type="body" idx="1"/>
          </p:nvPr>
        </p:nvSpPr>
        <p:spPr>
          <a:xfrm>
            <a:off x="685800" y="1124744"/>
            <a:ext cx="7772400" cy="5376069"/>
          </a:xfrm>
        </p:spPr>
        <p:txBody>
          <a:bodyPr/>
          <a:lstStyle/>
          <a:p>
            <a:pPr marL="0" indent="0" algn="just" eaLnBrk="1" hangingPunct="1">
              <a:buFont typeface="Wingdings" pitchFamily="2" charset="2"/>
              <a:buNone/>
            </a:pPr>
            <a:r>
              <a:rPr lang="pt-BR" sz="2400" dirty="0" smtClean="0">
                <a:solidFill>
                  <a:schemeClr val="folHlink"/>
                </a:solidFill>
              </a:rPr>
              <a:t>CAMPOS, Marcelo Barroso Lima Brito de Campos. </a:t>
            </a:r>
            <a:r>
              <a:rPr lang="pt-BR" sz="2400" i="1" dirty="0" smtClean="0">
                <a:solidFill>
                  <a:schemeClr val="folHlink"/>
                </a:solidFill>
              </a:rPr>
              <a:t>Regime próprio de previdência social dos servidores públicos.</a:t>
            </a:r>
            <a:r>
              <a:rPr lang="pt-BR" sz="2400" dirty="0" smtClean="0">
                <a:solidFill>
                  <a:schemeClr val="folHlink"/>
                </a:solidFill>
              </a:rPr>
              <a:t> 5ª Ed. Ampliada, Revista e Atualizada.</a:t>
            </a:r>
            <a:r>
              <a:rPr lang="pt-BR" sz="2400" i="1" dirty="0" smtClean="0">
                <a:solidFill>
                  <a:schemeClr val="folHlink"/>
                </a:solidFill>
              </a:rPr>
              <a:t> </a:t>
            </a:r>
            <a:r>
              <a:rPr lang="pt-BR" sz="2400" dirty="0" smtClean="0">
                <a:solidFill>
                  <a:schemeClr val="folHlink"/>
                </a:solidFill>
              </a:rPr>
              <a:t>Curitiba: Juruá, 2014</a:t>
            </a:r>
            <a:r>
              <a:rPr lang="pt-BR" sz="2400" dirty="0" smtClean="0">
                <a:solidFill>
                  <a:schemeClr val="folHlink"/>
                </a:solidFill>
              </a:rPr>
              <a:t>.</a:t>
            </a:r>
          </a:p>
          <a:p>
            <a:pPr marL="0" indent="0" algn="just" eaLnBrk="1" hangingPunct="1">
              <a:buFont typeface="Wingdings" pitchFamily="2" charset="2"/>
              <a:buNone/>
            </a:pPr>
            <a:endParaRPr lang="pt-BR" sz="2400" dirty="0">
              <a:solidFill>
                <a:schemeClr val="folHlink"/>
              </a:solidFill>
            </a:endParaRPr>
          </a:p>
          <a:p>
            <a:pPr marL="0" indent="0" algn="just" eaLnBrk="1" hangingPunct="1">
              <a:buFont typeface="Wingdings" pitchFamily="2" charset="2"/>
              <a:buNone/>
            </a:pPr>
            <a:endParaRPr lang="pt-BR" sz="2400" dirty="0" smtClean="0">
              <a:solidFill>
                <a:schemeClr val="folHlink"/>
              </a:solidFill>
            </a:endParaRPr>
          </a:p>
          <a:p>
            <a:pPr marL="0" indent="0" algn="just" eaLnBrk="1" hangingPunct="1">
              <a:buFont typeface="Wingdings" pitchFamily="2" charset="2"/>
              <a:buNone/>
            </a:pPr>
            <a:endParaRPr lang="pt-BR" sz="2400" dirty="0">
              <a:solidFill>
                <a:schemeClr val="folHlink"/>
              </a:solidFill>
            </a:endParaRPr>
          </a:p>
          <a:p>
            <a:pPr marL="0" indent="0" algn="just" eaLnBrk="1" hangingPunct="1">
              <a:buFont typeface="Wingdings" pitchFamily="2" charset="2"/>
              <a:buNone/>
            </a:pPr>
            <a:endParaRPr lang="pt-BR" sz="2400" dirty="0" smtClean="0">
              <a:solidFill>
                <a:schemeClr val="folHlink"/>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2401501"/>
            <a:ext cx="2757957" cy="39247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260648"/>
            <a:ext cx="7772400" cy="1143000"/>
          </a:xfrm>
        </p:spPr>
        <p:txBody>
          <a:bodyPr/>
          <a:lstStyle/>
          <a:p>
            <a:r>
              <a:rPr lang="pt-BR" sz="3400" dirty="0" smtClean="0">
                <a:solidFill>
                  <a:srgbClr val="FFFF00"/>
                </a:solidFill>
              </a:rPr>
              <a:t>Instrução Normativa MPS/SPS 01/2010</a:t>
            </a:r>
            <a:endParaRPr lang="pt-BR" sz="3400" dirty="0"/>
          </a:p>
        </p:txBody>
      </p:sp>
      <p:sp>
        <p:nvSpPr>
          <p:cNvPr id="3" name="Espaço Reservado para Conteúdo 2"/>
          <p:cNvSpPr>
            <a:spLocks noGrp="1"/>
          </p:cNvSpPr>
          <p:nvPr>
            <p:ph idx="1"/>
          </p:nvPr>
        </p:nvSpPr>
        <p:spPr>
          <a:xfrm>
            <a:off x="685800" y="1124744"/>
            <a:ext cx="7772400" cy="4971256"/>
          </a:xfrm>
        </p:spPr>
        <p:txBody>
          <a:bodyPr/>
          <a:lstStyle/>
          <a:p>
            <a:pPr marL="0" indent="0" algn="just"/>
            <a:r>
              <a:rPr lang="pt-BR" sz="2600" i="1" dirty="0" err="1" smtClean="0">
                <a:solidFill>
                  <a:srgbClr val="FFFF00"/>
                </a:solidFill>
              </a:rPr>
              <a:t>Tempus</a:t>
            </a:r>
            <a:r>
              <a:rPr lang="pt-BR" sz="2600" i="1" dirty="0" smtClean="0">
                <a:solidFill>
                  <a:srgbClr val="FFFF00"/>
                </a:solidFill>
              </a:rPr>
              <a:t> </a:t>
            </a:r>
            <a:r>
              <a:rPr lang="pt-BR" sz="2600" i="1" dirty="0" err="1" smtClean="0">
                <a:solidFill>
                  <a:srgbClr val="FFFF00"/>
                </a:solidFill>
              </a:rPr>
              <a:t>regit</a:t>
            </a:r>
            <a:r>
              <a:rPr lang="pt-BR" sz="2600" i="1" dirty="0" smtClean="0">
                <a:solidFill>
                  <a:srgbClr val="FFFF00"/>
                </a:solidFill>
              </a:rPr>
              <a:t> </a:t>
            </a:r>
            <a:r>
              <a:rPr lang="pt-BR" sz="2600" i="1" dirty="0" err="1" smtClean="0">
                <a:solidFill>
                  <a:srgbClr val="FFFF00"/>
                </a:solidFill>
              </a:rPr>
              <a:t>actum</a:t>
            </a:r>
            <a:r>
              <a:rPr lang="pt-BR" sz="2600" i="1" dirty="0" smtClean="0">
                <a:solidFill>
                  <a:srgbClr val="FFFF00"/>
                </a:solidFill>
              </a:rPr>
              <a:t>: </a:t>
            </a:r>
            <a:r>
              <a:rPr lang="pt-BR" sz="2600" dirty="0" smtClean="0">
                <a:solidFill>
                  <a:srgbClr val="FFFF00"/>
                </a:solidFill>
              </a:rPr>
              <a:t>Art. 2º. A caracterização e a comprovação do tempo de atividade sob condições especiais obedecerão ao disposto na legislação em vigor na época do exercício das atribuições do servidor público. </a:t>
            </a:r>
          </a:p>
          <a:p>
            <a:pPr marL="0" indent="0" algn="just"/>
            <a:r>
              <a:rPr lang="pt-BR" sz="2600" dirty="0" smtClean="0">
                <a:solidFill>
                  <a:srgbClr val="FFFF00"/>
                </a:solidFill>
              </a:rPr>
              <a:t>Dependerá de comprovação do exercício de atribuições do cargo público de modo permanente, não ocasional nem intermitente, nessas condições.</a:t>
            </a:r>
          </a:p>
          <a:p>
            <a:pPr marL="0" indent="0" algn="just"/>
            <a:r>
              <a:rPr lang="pt-BR" sz="2600" dirty="0" smtClean="0">
                <a:solidFill>
                  <a:srgbClr val="FFFF00"/>
                </a:solidFill>
              </a:rPr>
              <a:t> não será admitida a comprovação de tempo de serviço público sob condições especiais por meio de prova exclusivamente testemunhal ou com base no mero recebimento de adicional de insalubridade ou equivalente. E no conjunto?</a:t>
            </a: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20</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332656"/>
            <a:ext cx="7772400" cy="1143000"/>
          </a:xfrm>
        </p:spPr>
        <p:txBody>
          <a:bodyPr/>
          <a:lstStyle/>
          <a:p>
            <a:r>
              <a:rPr lang="pt-BR" sz="3400" dirty="0" smtClean="0">
                <a:solidFill>
                  <a:srgbClr val="FFFF00"/>
                </a:solidFill>
              </a:rPr>
              <a:t>Instrução Normativa MPS/SPS 01/2010</a:t>
            </a:r>
            <a:endParaRPr lang="pt-BR" sz="3400" dirty="0"/>
          </a:p>
        </p:txBody>
      </p:sp>
      <p:sp>
        <p:nvSpPr>
          <p:cNvPr id="3" name="Espaço Reservado para Conteúdo 2"/>
          <p:cNvSpPr>
            <a:spLocks noGrp="1"/>
          </p:cNvSpPr>
          <p:nvPr>
            <p:ph idx="1"/>
          </p:nvPr>
        </p:nvSpPr>
        <p:spPr>
          <a:xfrm>
            <a:off x="685800" y="1484784"/>
            <a:ext cx="7772400" cy="4611216"/>
          </a:xfrm>
        </p:spPr>
        <p:txBody>
          <a:bodyPr/>
          <a:lstStyle/>
          <a:p>
            <a:r>
              <a:rPr lang="pt-BR" sz="2600" dirty="0" smtClean="0">
                <a:solidFill>
                  <a:srgbClr val="FFFF00"/>
                </a:solidFill>
              </a:rPr>
              <a:t>Enquadramento da atividade especial:</a:t>
            </a:r>
          </a:p>
          <a:p>
            <a:pPr lvl="1" algn="just"/>
            <a:r>
              <a:rPr lang="pt-BR" sz="2600" dirty="0" smtClean="0">
                <a:solidFill>
                  <a:srgbClr val="FFFF00"/>
                </a:solidFill>
              </a:rPr>
              <a:t>Até 28 de abril de 1995, data anterior à vigência da Lei nº 9.032 – presunção pela categoria profissional (exceto o ruído que sempre exigiu laudo);</a:t>
            </a:r>
          </a:p>
          <a:p>
            <a:pPr lvl="1" algn="just"/>
            <a:r>
              <a:rPr lang="pt-BR" sz="2600" dirty="0" smtClean="0">
                <a:solidFill>
                  <a:srgbClr val="FFFF00"/>
                </a:solidFill>
              </a:rPr>
              <a:t>De 29 de abril de 1995 até 5 de março de 1997 (Decreto 2.172/97) – comprovação;</a:t>
            </a:r>
          </a:p>
          <a:p>
            <a:pPr lvl="1" algn="just"/>
            <a:r>
              <a:rPr lang="pt-BR" sz="2600" dirty="0" smtClean="0">
                <a:solidFill>
                  <a:srgbClr val="FFFF00"/>
                </a:solidFill>
              </a:rPr>
              <a:t> De 6 de março de 1997 até 6 de maio de 1999 (Decreto 3.048/99) -  regulamentou a  comprovação mediante formulários.</a:t>
            </a:r>
          </a:p>
          <a:p>
            <a:pPr lvl="1" algn="just"/>
            <a:r>
              <a:rPr lang="pt-BR" sz="2600" dirty="0" smtClean="0">
                <a:solidFill>
                  <a:srgbClr val="FFFF00"/>
                </a:solidFill>
              </a:rPr>
              <a:t>A partir de 7 de maio de 1999  - Mudança na forma de comprovação.</a:t>
            </a:r>
          </a:p>
          <a:p>
            <a:pPr lvl="1">
              <a:buNone/>
            </a:pPr>
            <a:endParaRPr lang="pt-BR" dirty="0" smtClean="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21</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Fases do processo administrativo</a:t>
            </a:r>
            <a:endParaRPr lang="pt-BR" dirty="0">
              <a:solidFill>
                <a:srgbClr val="FFFF00"/>
              </a:solidFill>
            </a:endParaRPr>
          </a:p>
        </p:txBody>
      </p:sp>
      <p:graphicFrame>
        <p:nvGraphicFramePr>
          <p:cNvPr id="6" name="Espaço Reservado para Conteúdo 5"/>
          <p:cNvGraphicFramePr>
            <a:graphicFrameLocks noGrp="1"/>
          </p:cNvGraphicFramePr>
          <p:nvPr>
            <p:ph idx="1"/>
            <p:extLst>
              <p:ext uri="{D42A27DB-BD31-4B8C-83A1-F6EECF244321}">
                <p14:modId xmlns:p14="http://schemas.microsoft.com/office/powerpoint/2010/main" val="3767361146"/>
              </p:ext>
            </p:extLst>
          </p:nvPr>
        </p:nvGraphicFramePr>
        <p:xfrm>
          <a:off x="251520" y="1981200"/>
          <a:ext cx="8712968"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22</a:t>
            </a:fld>
            <a:endParaRPr lang="pt-BR"/>
          </a:p>
        </p:txBody>
      </p:sp>
    </p:spTree>
    <p:extLst>
      <p:ext uri="{BB962C8B-B14F-4D97-AF65-F5344CB8AC3E}">
        <p14:creationId xmlns:p14="http://schemas.microsoft.com/office/powerpoint/2010/main" val="3753297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44624"/>
            <a:ext cx="7772400" cy="1143000"/>
          </a:xfrm>
        </p:spPr>
        <p:txBody>
          <a:bodyPr/>
          <a:lstStyle/>
          <a:p>
            <a:r>
              <a:rPr lang="pt-BR" sz="3400" dirty="0" smtClean="0">
                <a:solidFill>
                  <a:srgbClr val="FFFF00"/>
                </a:solidFill>
              </a:rPr>
              <a:t>Instrução Normativa MPS/SPS 01/2010</a:t>
            </a:r>
            <a:endParaRPr lang="pt-BR" sz="3400" dirty="0"/>
          </a:p>
        </p:txBody>
      </p:sp>
      <p:sp>
        <p:nvSpPr>
          <p:cNvPr id="3" name="Espaço Reservado para Conteúdo 2"/>
          <p:cNvSpPr>
            <a:spLocks noGrp="1"/>
          </p:cNvSpPr>
          <p:nvPr>
            <p:ph idx="1"/>
          </p:nvPr>
        </p:nvSpPr>
        <p:spPr>
          <a:xfrm>
            <a:off x="685800" y="1052736"/>
            <a:ext cx="7772400" cy="5043264"/>
          </a:xfrm>
        </p:spPr>
        <p:txBody>
          <a:bodyPr/>
          <a:lstStyle/>
          <a:p>
            <a:pPr marL="0" indent="0" algn="just">
              <a:buNone/>
              <a:tabLst>
                <a:tab pos="0" algn="l"/>
              </a:tabLst>
            </a:pPr>
            <a:r>
              <a:rPr lang="pt-BR" sz="2800" dirty="0" smtClean="0">
                <a:solidFill>
                  <a:srgbClr val="FFFF00"/>
                </a:solidFill>
              </a:rPr>
              <a:t>Procedimento de reconhecimento de tempo de atividade especial:</a:t>
            </a:r>
          </a:p>
          <a:p>
            <a:pPr marL="0" indent="0" algn="just">
              <a:buNone/>
              <a:tabLst>
                <a:tab pos="0" algn="l"/>
              </a:tabLst>
            </a:pPr>
            <a:r>
              <a:rPr lang="pt-BR" sz="2800" dirty="0" smtClean="0">
                <a:solidFill>
                  <a:srgbClr val="FFFF00"/>
                </a:solidFill>
              </a:rPr>
              <a:t>I - formulário de informações sobre atividades exercidas em condições especiais; </a:t>
            </a:r>
          </a:p>
          <a:p>
            <a:pPr marL="0" indent="0" algn="just">
              <a:buNone/>
              <a:tabLst>
                <a:tab pos="0" algn="l"/>
              </a:tabLst>
            </a:pPr>
            <a:r>
              <a:rPr lang="pt-BR" sz="2800" dirty="0" smtClean="0">
                <a:solidFill>
                  <a:srgbClr val="FFFF00"/>
                </a:solidFill>
              </a:rPr>
              <a:t>II - Laudo Técnico de Condições Ambientais do Trabalho - LTCAT, observado o disposto no art. 9º, ou os documentos aceitos em substituição àquele, consoante o art.10; </a:t>
            </a:r>
          </a:p>
          <a:p>
            <a:pPr marL="0" indent="0" algn="just">
              <a:buNone/>
              <a:tabLst>
                <a:tab pos="0" algn="l"/>
              </a:tabLst>
            </a:pPr>
            <a:r>
              <a:rPr lang="pt-BR" sz="2800" dirty="0" smtClean="0">
                <a:solidFill>
                  <a:srgbClr val="FFFF00"/>
                </a:solidFill>
              </a:rPr>
              <a:t>III - parecer da perícia médica, em relação ao enquadramento por exposição a agentes nocivos, na forma do art.11. </a:t>
            </a:r>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23</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197768"/>
            <a:ext cx="7772400" cy="1143000"/>
          </a:xfrm>
        </p:spPr>
        <p:txBody>
          <a:bodyPr/>
          <a:lstStyle/>
          <a:p>
            <a:r>
              <a:rPr lang="pt-BR" dirty="0" smtClean="0">
                <a:solidFill>
                  <a:srgbClr val="FFFF00"/>
                </a:solidFill>
              </a:rPr>
              <a:t>Formulários</a:t>
            </a:r>
            <a:endParaRPr lang="pt-BR" dirty="0">
              <a:solidFill>
                <a:srgbClr val="FFFF00"/>
              </a:solidFill>
            </a:endParaRPr>
          </a:p>
        </p:txBody>
      </p:sp>
      <p:sp>
        <p:nvSpPr>
          <p:cNvPr id="3" name="Espaço Reservado para Conteúdo 2"/>
          <p:cNvSpPr>
            <a:spLocks noGrp="1"/>
          </p:cNvSpPr>
          <p:nvPr>
            <p:ph idx="1"/>
          </p:nvPr>
        </p:nvSpPr>
        <p:spPr>
          <a:xfrm>
            <a:off x="685800" y="1338064"/>
            <a:ext cx="7772400" cy="5043264"/>
          </a:xfrm>
        </p:spPr>
        <p:txBody>
          <a:bodyPr/>
          <a:lstStyle/>
          <a:p>
            <a:pPr algn="just"/>
            <a:r>
              <a:rPr lang="pt-BR" sz="2800" dirty="0" smtClean="0">
                <a:solidFill>
                  <a:srgbClr val="FFFF00"/>
                </a:solidFill>
              </a:rPr>
              <a:t>O formulário será emitido pelo órgão ou entidade responsável pelos assentamentos funcionais do servidor público no correspondente período de exercício das atribuições do cargo</a:t>
            </a:r>
          </a:p>
          <a:p>
            <a:pPr algn="just"/>
            <a:r>
              <a:rPr lang="pt-BR" sz="2800" dirty="0" smtClean="0">
                <a:solidFill>
                  <a:srgbClr val="FFFF00"/>
                </a:solidFill>
              </a:rPr>
              <a:t>SB-40, DISESBE 5235, DSS-8030 ou DIRBEN 8030, que serão aceitos, quando emitidos até 31 de dezembro de 2003</a:t>
            </a:r>
          </a:p>
          <a:p>
            <a:pPr algn="just"/>
            <a:r>
              <a:rPr lang="pt-BR" sz="2800" dirty="0" smtClean="0">
                <a:solidFill>
                  <a:srgbClr val="FFFF00"/>
                </a:solidFill>
              </a:rPr>
              <a:t>O Perfil </a:t>
            </a:r>
            <a:r>
              <a:rPr lang="pt-BR" sz="2800" dirty="0" err="1" smtClean="0">
                <a:solidFill>
                  <a:srgbClr val="FFFF00"/>
                </a:solidFill>
              </a:rPr>
              <a:t>Profissiográfico</a:t>
            </a:r>
            <a:r>
              <a:rPr lang="pt-BR" sz="2800" dirty="0" smtClean="0">
                <a:solidFill>
                  <a:srgbClr val="FFFF00"/>
                </a:solidFill>
              </a:rPr>
              <a:t> Previdenciário - PPP, que é o formulário exigido a partir de 1º de janeiro de 2004.</a:t>
            </a:r>
            <a:endParaRPr lang="pt-BR" sz="28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24</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LTCAT</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rPr>
              <a:t>O LTCAT será expedido por médico do trabalho ou engenheiro de segurança do trabalho que integre, de preferência, o quadro funcional da Administração Pública responsável pelo levantamento ambiental, podendo esse encargo ser atribuído a terceiro que comprove o mesmo requisito de habilitação técnica.</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25</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LTCAT</a:t>
            </a:r>
            <a:endParaRPr lang="pt-BR" dirty="0">
              <a:solidFill>
                <a:srgbClr val="FFFF00"/>
              </a:solidFill>
            </a:endParaRPr>
          </a:p>
        </p:txBody>
      </p:sp>
      <p:pic>
        <p:nvPicPr>
          <p:cNvPr id="4" name="Espaço Reservado para Conteúdo 3" descr="http://www.sfiec.org.br/palestras/administracao/ppp_cartilha/ppp_cartilha_doc_m570491ec.gif"/>
          <p:cNvPicPr>
            <a:picLocks noGrp="1"/>
          </p:cNvPicPr>
          <p:nvPr>
            <p:ph idx="1"/>
          </p:nvPr>
        </p:nvPicPr>
        <p:blipFill>
          <a:blip r:embed="rId2" cstate="print"/>
          <a:srcRect/>
          <a:stretch>
            <a:fillRect/>
          </a:stretch>
        </p:blipFill>
        <p:spPr bwMode="auto">
          <a:xfrm>
            <a:off x="467544" y="1916832"/>
            <a:ext cx="8352928" cy="4248472"/>
          </a:xfrm>
          <a:prstGeom prst="rect">
            <a:avLst/>
          </a:prstGeom>
          <a:noFill/>
          <a:ln w="9525">
            <a:noFill/>
            <a:miter lim="800000"/>
            <a:headEnd/>
            <a:tailEnd/>
          </a:ln>
        </p:spPr>
      </p:pic>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26</a:t>
            </a:fld>
            <a:endParaRPr lang="pt-BR"/>
          </a:p>
        </p:txBody>
      </p:sp>
      <p:sp>
        <p:nvSpPr>
          <p:cNvPr id="6" name="Espaço Reservado para Rodapé 5"/>
          <p:cNvSpPr>
            <a:spLocks noGrp="1"/>
          </p:cNvSpPr>
          <p:nvPr>
            <p:ph type="ftr" sz="quarter" idx="11"/>
          </p:nvPr>
        </p:nvSpPr>
        <p:spPr/>
        <p:txBody>
          <a:bodyPr/>
          <a:lstStyle/>
          <a:p>
            <a:pPr>
              <a:defRPr/>
            </a:pPr>
            <a:r>
              <a:rPr lang="pt-BR" smtClean="0"/>
              <a:t>mblbc</a:t>
            </a:r>
            <a:endParaRPr lang="pt-B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Siglas</a:t>
            </a:r>
            <a:endParaRPr lang="pt-BR" dirty="0">
              <a:solidFill>
                <a:srgbClr val="FFFF00"/>
              </a:solidFill>
            </a:endParaRPr>
          </a:p>
        </p:txBody>
      </p:sp>
      <p:sp>
        <p:nvSpPr>
          <p:cNvPr id="3" name="Espaço Reservado para Conteúdo 2"/>
          <p:cNvSpPr>
            <a:spLocks noGrp="1"/>
          </p:cNvSpPr>
          <p:nvPr>
            <p:ph idx="1"/>
          </p:nvPr>
        </p:nvSpPr>
        <p:spPr/>
        <p:txBody>
          <a:bodyPr/>
          <a:lstStyle/>
          <a:p>
            <a:pPr algn="just"/>
            <a:r>
              <a:rPr lang="pt-BR" sz="2800" dirty="0" smtClean="0">
                <a:solidFill>
                  <a:srgbClr val="FFFF00"/>
                </a:solidFill>
              </a:rPr>
              <a:t>PCMAT - Programa de Condições e meio Ambiente de Trabalho na Indústria de Construção</a:t>
            </a:r>
          </a:p>
          <a:p>
            <a:pPr algn="just"/>
            <a:r>
              <a:rPr lang="pt-BR" sz="2800" dirty="0" smtClean="0">
                <a:solidFill>
                  <a:srgbClr val="FFFF00"/>
                </a:solidFill>
              </a:rPr>
              <a:t>PPRA - Programa de Prevenção dos Riscos Ambientais </a:t>
            </a:r>
          </a:p>
          <a:p>
            <a:pPr algn="just"/>
            <a:r>
              <a:rPr lang="pt-BR" sz="2800" dirty="0" smtClean="0">
                <a:solidFill>
                  <a:srgbClr val="FFFF00"/>
                </a:solidFill>
              </a:rPr>
              <a:t>PCMSO -  Programa de Controle Médico de Saúde Ocupacional – PCMSO</a:t>
            </a:r>
          </a:p>
          <a:p>
            <a:pPr algn="just"/>
            <a:r>
              <a:rPr lang="pt-BR" sz="2800" dirty="0" smtClean="0">
                <a:solidFill>
                  <a:srgbClr val="FFFF00"/>
                </a:solidFill>
              </a:rPr>
              <a:t>Programa de Conservação Auditiva</a:t>
            </a:r>
          </a:p>
          <a:p>
            <a:pPr algn="just"/>
            <a:r>
              <a:rPr lang="pt-BR" sz="2800" dirty="0" smtClean="0">
                <a:solidFill>
                  <a:srgbClr val="FFFF00"/>
                </a:solidFill>
              </a:rPr>
              <a:t>Etc.</a:t>
            </a:r>
            <a:endParaRPr lang="pt-BR" sz="28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27</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LTCAT</a:t>
            </a:r>
            <a:endParaRPr lang="pt-BR" dirty="0"/>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rPr>
              <a:t>É admitido o laudo técnico emitido em data anterior ou posterior ao exercício da atividade do servidor, se não houve alteração no ambiente de trabalho ou em sua organização, desde que haja ratificação, nesse sentido, pelo responsável técnico a que se refere o caput</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28</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LTCAT</a:t>
            </a:r>
            <a:endParaRPr lang="pt-BR" dirty="0"/>
          </a:p>
        </p:txBody>
      </p:sp>
      <p:sp>
        <p:nvSpPr>
          <p:cNvPr id="3" name="Espaço Reservado para Conteúdo 2"/>
          <p:cNvSpPr>
            <a:spLocks noGrp="1"/>
          </p:cNvSpPr>
          <p:nvPr>
            <p:ph idx="1"/>
          </p:nvPr>
        </p:nvSpPr>
        <p:spPr/>
        <p:txBody>
          <a:bodyPr/>
          <a:lstStyle/>
          <a:p>
            <a:pPr marL="0" indent="0" algn="just">
              <a:buNone/>
            </a:pPr>
            <a:r>
              <a:rPr lang="pt-BR" sz="3000" dirty="0" smtClean="0">
                <a:solidFill>
                  <a:srgbClr val="FFFF00"/>
                </a:solidFill>
              </a:rPr>
              <a:t>Não serão aceitos: </a:t>
            </a:r>
          </a:p>
          <a:p>
            <a:pPr marL="0" indent="0" algn="just">
              <a:buNone/>
            </a:pPr>
            <a:r>
              <a:rPr lang="pt-BR" sz="3000" dirty="0" smtClean="0">
                <a:solidFill>
                  <a:srgbClr val="FFFF00"/>
                </a:solidFill>
              </a:rPr>
              <a:t>I - laudo relativo a atividade diversa, salvo quando efetuada no mesmo órgão público; </a:t>
            </a:r>
          </a:p>
          <a:p>
            <a:pPr marL="0" indent="0" algn="just">
              <a:buNone/>
            </a:pPr>
            <a:r>
              <a:rPr lang="pt-BR" sz="3000" dirty="0" smtClean="0">
                <a:solidFill>
                  <a:srgbClr val="FFFF00"/>
                </a:solidFill>
              </a:rPr>
              <a:t> II - laudo relativo a órgão público ou equipamento diversos, ainda que as funções sejam similares;  </a:t>
            </a:r>
          </a:p>
          <a:p>
            <a:pPr marL="0" indent="0" algn="just">
              <a:buNone/>
            </a:pPr>
            <a:r>
              <a:rPr lang="pt-BR" sz="3000" dirty="0" smtClean="0">
                <a:solidFill>
                  <a:srgbClr val="FFFF00"/>
                </a:solidFill>
              </a:rPr>
              <a:t>III - laudo realizado em localidade diversa daquela em que houve o exercício da atividade;</a:t>
            </a:r>
            <a:endParaRPr lang="pt-BR" sz="30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29</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27384"/>
            <a:ext cx="7772400" cy="1143000"/>
          </a:xfrm>
        </p:spPr>
        <p:txBody>
          <a:bodyPr/>
          <a:lstStyle/>
          <a:p>
            <a:r>
              <a:rPr lang="pt-BR" dirty="0" smtClean="0">
                <a:solidFill>
                  <a:srgbClr val="FFFF00"/>
                </a:solidFill>
              </a:rPr>
              <a:t>BIBLIOGRAFIA</a:t>
            </a:r>
            <a:endParaRPr lang="pt-BR" dirty="0">
              <a:solidFill>
                <a:srgbClr val="FFFF00"/>
              </a:solidFill>
            </a:endParaRPr>
          </a:p>
        </p:txBody>
      </p:sp>
      <p:sp>
        <p:nvSpPr>
          <p:cNvPr id="3" name="Espaço Reservado para Conteúdo 2"/>
          <p:cNvSpPr>
            <a:spLocks noGrp="1"/>
          </p:cNvSpPr>
          <p:nvPr>
            <p:ph idx="1"/>
          </p:nvPr>
        </p:nvSpPr>
        <p:spPr>
          <a:xfrm>
            <a:off x="685800" y="1052736"/>
            <a:ext cx="7772400" cy="5043264"/>
          </a:xfrm>
        </p:spPr>
        <p:txBody>
          <a:bodyPr/>
          <a:lstStyle/>
          <a:p>
            <a:pPr marL="0" indent="0" algn="just">
              <a:buNone/>
            </a:pPr>
            <a:r>
              <a:rPr lang="pt-BR" sz="2600" dirty="0">
                <a:solidFill>
                  <a:srgbClr val="FFFF00"/>
                </a:solidFill>
              </a:rPr>
              <a:t>CAMPOS, Marcelo Barroso Lima Brito de. </a:t>
            </a:r>
            <a:r>
              <a:rPr lang="pt-BR" sz="2600" i="1" dirty="0">
                <a:solidFill>
                  <a:srgbClr val="FFFF00"/>
                </a:solidFill>
              </a:rPr>
              <a:t>Direitos previdenciários expectados</a:t>
            </a:r>
            <a:r>
              <a:rPr lang="pt-BR" sz="2600" dirty="0">
                <a:solidFill>
                  <a:srgbClr val="FFFF00"/>
                </a:solidFill>
              </a:rPr>
              <a:t>: a segurança na relação jurídica previdenciária dos servidores públicos. Curitiba: Juruá, 2012</a:t>
            </a:r>
            <a:r>
              <a:rPr lang="pt-BR" sz="2600" dirty="0" smtClean="0">
                <a:solidFill>
                  <a:srgbClr val="FFFF00"/>
                </a:solidFill>
              </a:rPr>
              <a:t>.</a:t>
            </a:r>
          </a:p>
          <a:p>
            <a:pPr marL="0" indent="0" algn="just">
              <a:buNone/>
            </a:pPr>
            <a:endParaRPr lang="pt-BR" sz="2600" dirty="0">
              <a:solidFill>
                <a:srgbClr val="FFFF00"/>
              </a:solidFill>
            </a:endParaRP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3</a:t>
            </a:fld>
            <a:endParaRPr lang="pt-BR"/>
          </a:p>
        </p:txBody>
      </p:sp>
      <p:pic>
        <p:nvPicPr>
          <p:cNvPr id="6" name="Picture 4"/>
          <p:cNvPicPr/>
          <p:nvPr/>
        </p:nvPicPr>
        <p:blipFill>
          <a:blip r:embed="rId2"/>
          <a:stretch/>
        </p:blipFill>
        <p:spPr>
          <a:xfrm>
            <a:off x="2843808" y="2564904"/>
            <a:ext cx="2736304" cy="3600400"/>
          </a:xfrm>
          <a:prstGeom prst="rect">
            <a:avLst/>
          </a:prstGeom>
          <a:ln>
            <a:noFill/>
          </a:ln>
        </p:spPr>
      </p:pic>
    </p:spTree>
    <p:extLst>
      <p:ext uri="{BB962C8B-B14F-4D97-AF65-F5344CB8AC3E}">
        <p14:creationId xmlns:p14="http://schemas.microsoft.com/office/powerpoint/2010/main" val="14977698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188640"/>
            <a:ext cx="7772400" cy="1143000"/>
          </a:xfrm>
        </p:spPr>
        <p:txBody>
          <a:bodyPr/>
          <a:lstStyle/>
          <a:p>
            <a:r>
              <a:rPr lang="pt-BR" dirty="0" smtClean="0">
                <a:solidFill>
                  <a:srgbClr val="FFFF00"/>
                </a:solidFill>
              </a:rPr>
              <a:t>LTCAT</a:t>
            </a:r>
            <a:endParaRPr lang="pt-BR" dirty="0"/>
          </a:p>
        </p:txBody>
      </p:sp>
      <p:sp>
        <p:nvSpPr>
          <p:cNvPr id="3" name="Espaço Reservado para Conteúdo 2"/>
          <p:cNvSpPr>
            <a:spLocks noGrp="1"/>
          </p:cNvSpPr>
          <p:nvPr>
            <p:ph idx="1"/>
          </p:nvPr>
        </p:nvSpPr>
        <p:spPr>
          <a:xfrm>
            <a:off x="467544" y="1340768"/>
            <a:ext cx="8280920" cy="4114800"/>
          </a:xfrm>
        </p:spPr>
        <p:txBody>
          <a:bodyPr/>
          <a:lstStyle/>
          <a:p>
            <a:pPr marL="0" indent="0" algn="just">
              <a:buNone/>
            </a:pPr>
            <a:r>
              <a:rPr lang="pt-BR" sz="2800" dirty="0" smtClean="0">
                <a:solidFill>
                  <a:srgbClr val="FFFF00"/>
                </a:solidFill>
              </a:rPr>
              <a:t>Poderão ser aceitos em substituição ao LTCAT, ou ainda de forma  complementar a este, os seguintes documentos:  </a:t>
            </a:r>
          </a:p>
          <a:p>
            <a:pPr marL="0" indent="0" algn="just">
              <a:buNone/>
            </a:pPr>
            <a:r>
              <a:rPr lang="pt-BR" sz="2800" dirty="0" smtClean="0">
                <a:solidFill>
                  <a:srgbClr val="FFFF00"/>
                </a:solidFill>
              </a:rPr>
              <a:t>I - laudos técnico-periciais emitidos por determinação da Justiça do Trabalho,  em ações trabalhistas, acordos ou dissídios coletivos;  </a:t>
            </a:r>
          </a:p>
          <a:p>
            <a:pPr marL="0" indent="0" algn="just">
              <a:buNone/>
            </a:pPr>
            <a:r>
              <a:rPr lang="pt-BR" sz="2800" dirty="0" smtClean="0">
                <a:solidFill>
                  <a:srgbClr val="FFFF00"/>
                </a:solidFill>
              </a:rPr>
              <a:t>II - laudos emitidos pela Fundação Jorge Duprat Figueiredo de Segurança e Medicina do Trabalho (</a:t>
            </a:r>
            <a:r>
              <a:rPr lang="pt-BR" sz="2800" dirty="0" err="1" smtClean="0">
                <a:solidFill>
                  <a:srgbClr val="FFFF00"/>
                </a:solidFill>
              </a:rPr>
              <a:t>Fundacentro</a:t>
            </a:r>
            <a:r>
              <a:rPr lang="pt-BR" sz="2800" dirty="0" smtClean="0">
                <a:solidFill>
                  <a:srgbClr val="FFFF00"/>
                </a:solidFill>
              </a:rPr>
              <a:t>);  </a:t>
            </a:r>
          </a:p>
          <a:p>
            <a:pPr marL="0" indent="0" algn="just">
              <a:buNone/>
            </a:pPr>
            <a:r>
              <a:rPr lang="pt-BR" sz="2800" dirty="0" smtClean="0">
                <a:solidFill>
                  <a:srgbClr val="FFFF00"/>
                </a:solidFill>
              </a:rPr>
              <a:t>III - laudos emitidos pelo Ministério do Trabalho e Emprego - MTE, ou, ainda, pelas Delegacias Regionais do Trabalho - DRT;</a:t>
            </a:r>
            <a:endParaRPr lang="pt-BR" sz="28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30</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27384"/>
            <a:ext cx="7772400" cy="1143000"/>
          </a:xfrm>
        </p:spPr>
        <p:txBody>
          <a:bodyPr/>
          <a:lstStyle/>
          <a:p>
            <a:r>
              <a:rPr lang="pt-BR" dirty="0" smtClean="0">
                <a:solidFill>
                  <a:srgbClr val="FFFF00"/>
                </a:solidFill>
              </a:rPr>
              <a:t>LTCAT</a:t>
            </a:r>
            <a:endParaRPr lang="pt-BR" dirty="0"/>
          </a:p>
        </p:txBody>
      </p:sp>
      <p:sp>
        <p:nvSpPr>
          <p:cNvPr id="3" name="Espaço Reservado para Conteúdo 2"/>
          <p:cNvSpPr>
            <a:spLocks noGrp="1"/>
          </p:cNvSpPr>
          <p:nvPr>
            <p:ph idx="1"/>
          </p:nvPr>
        </p:nvSpPr>
        <p:spPr>
          <a:xfrm>
            <a:off x="179512" y="980728"/>
            <a:ext cx="8784976" cy="5115272"/>
          </a:xfrm>
        </p:spPr>
        <p:txBody>
          <a:bodyPr/>
          <a:lstStyle/>
          <a:p>
            <a:pPr marL="0" indent="0" algn="just">
              <a:buNone/>
            </a:pPr>
            <a:r>
              <a:rPr lang="pt-BR" sz="2500" dirty="0" smtClean="0">
                <a:solidFill>
                  <a:srgbClr val="FFFF00"/>
                </a:solidFill>
              </a:rPr>
              <a:t>IV - laudos individuais acompanhados de:</a:t>
            </a:r>
          </a:p>
          <a:p>
            <a:pPr marL="0" indent="0" algn="just">
              <a:buNone/>
            </a:pPr>
            <a:r>
              <a:rPr lang="pt-BR" sz="2500" dirty="0" smtClean="0">
                <a:solidFill>
                  <a:srgbClr val="FFFF00"/>
                </a:solidFill>
              </a:rPr>
              <a:t>a) autorização escrita do órgão administrativo competente, se o levantamento ambiental ficar a cargo de responsável técnico não integrante do quadro funcional da respectiva Administração; </a:t>
            </a:r>
          </a:p>
          <a:p>
            <a:pPr marL="0" indent="0" algn="just">
              <a:buNone/>
            </a:pPr>
            <a:r>
              <a:rPr lang="pt-BR" sz="2500" dirty="0" smtClean="0">
                <a:solidFill>
                  <a:srgbClr val="FFFF00"/>
                </a:solidFill>
              </a:rPr>
              <a:t> b) cópia do documento de habilitação profissional do engenheiro de segurança do trabalho ou médico do trabalho, indicando sua especialidade;  </a:t>
            </a:r>
          </a:p>
          <a:p>
            <a:pPr marL="0" indent="0" algn="just">
              <a:buNone/>
            </a:pPr>
            <a:r>
              <a:rPr lang="pt-BR" sz="2500" dirty="0" smtClean="0">
                <a:solidFill>
                  <a:srgbClr val="FFFF00"/>
                </a:solidFill>
              </a:rPr>
              <a:t>c) nome e identificação do servidor da Administração responsável pelo acompanhamento do levantamento ambiental, quando a emissão do laudo ficar a cargo de profissional não pertencente ao quadro efetivo dos funcionários; </a:t>
            </a:r>
          </a:p>
          <a:p>
            <a:pPr marL="0" indent="0" algn="just">
              <a:buNone/>
            </a:pPr>
            <a:r>
              <a:rPr lang="pt-BR" sz="2500" dirty="0" smtClean="0">
                <a:solidFill>
                  <a:srgbClr val="FFFF00"/>
                </a:solidFill>
              </a:rPr>
              <a:t> d) data e local da realização da perícia. </a:t>
            </a:r>
          </a:p>
          <a:p>
            <a:pPr marL="0" indent="0" algn="just">
              <a:buNone/>
            </a:pPr>
            <a:r>
              <a:rPr lang="pt-BR" sz="2500" dirty="0" smtClean="0">
                <a:solidFill>
                  <a:srgbClr val="FFFF00"/>
                </a:solidFill>
              </a:rPr>
              <a:t>V - demonstrações ambientais constantes dos Programas de Trabalhistas;</a:t>
            </a:r>
          </a:p>
          <a:p>
            <a:pPr marL="0" indent="0" algn="just">
              <a:buNone/>
            </a:pPr>
            <a:endParaRPr lang="pt-BR" sz="2600" dirty="0" smtClean="0">
              <a:solidFill>
                <a:srgbClr val="FFFF00"/>
              </a:solidFill>
            </a:endParaRPr>
          </a:p>
          <a:p>
            <a:endParaRPr lang="pt-BR" dirty="0" smtClean="0"/>
          </a:p>
          <a:p>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31</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71462"/>
            <a:ext cx="7772400" cy="1143000"/>
          </a:xfrm>
        </p:spPr>
        <p:txBody>
          <a:bodyPr/>
          <a:lstStyle/>
          <a:p>
            <a:r>
              <a:rPr lang="pt-BR" dirty="0" smtClean="0">
                <a:solidFill>
                  <a:srgbClr val="FFFF00"/>
                </a:solidFill>
              </a:rPr>
              <a:t>Análise enquadramento</a:t>
            </a:r>
            <a:endParaRPr lang="pt-BR" dirty="0">
              <a:solidFill>
                <a:srgbClr val="FFFF00"/>
              </a:solidFill>
            </a:endParaRPr>
          </a:p>
        </p:txBody>
      </p:sp>
      <p:sp>
        <p:nvSpPr>
          <p:cNvPr id="3" name="Espaço Reservado para Conteúdo 2"/>
          <p:cNvSpPr>
            <a:spLocks noGrp="1"/>
          </p:cNvSpPr>
          <p:nvPr>
            <p:ph idx="1"/>
          </p:nvPr>
        </p:nvSpPr>
        <p:spPr>
          <a:xfrm>
            <a:off x="357158" y="1071546"/>
            <a:ext cx="8501122" cy="5500726"/>
          </a:xfrm>
        </p:spPr>
        <p:txBody>
          <a:bodyPr/>
          <a:lstStyle/>
          <a:p>
            <a:pPr marL="0" indent="0" algn="just">
              <a:buNone/>
            </a:pPr>
            <a:r>
              <a:rPr lang="pt-BR" sz="2800" dirty="0" smtClean="0">
                <a:solidFill>
                  <a:srgbClr val="FFFF00"/>
                </a:solidFill>
              </a:rPr>
              <a:t>Perito Médico que integre, de preferência, o quadro funcional da Administração Pública do ente concessor:</a:t>
            </a:r>
          </a:p>
          <a:p>
            <a:pPr marL="0" indent="0" algn="just">
              <a:buNone/>
            </a:pPr>
            <a:r>
              <a:rPr lang="pt-BR" sz="2800" dirty="0" smtClean="0">
                <a:solidFill>
                  <a:srgbClr val="FFFF00"/>
                </a:solidFill>
              </a:rPr>
              <a:t>I - análise do formulário e laudo técnico ou demais demonstrações ambientais referidas no inciso V do art.10;</a:t>
            </a:r>
          </a:p>
          <a:p>
            <a:pPr marL="0" indent="0" algn="just">
              <a:buNone/>
            </a:pPr>
            <a:r>
              <a:rPr lang="pt-BR" sz="2800" dirty="0" smtClean="0">
                <a:solidFill>
                  <a:srgbClr val="FFFF00"/>
                </a:solidFill>
              </a:rPr>
              <a:t>II - a seu critério, inspeção de ambientes de trabalho com vistas à </a:t>
            </a:r>
            <a:r>
              <a:rPr lang="pt-BR" sz="2800" dirty="0" err="1" smtClean="0">
                <a:solidFill>
                  <a:srgbClr val="FFFF00"/>
                </a:solidFill>
              </a:rPr>
              <a:t>rerratificação</a:t>
            </a:r>
            <a:r>
              <a:rPr lang="pt-BR" sz="2800" dirty="0" smtClean="0">
                <a:solidFill>
                  <a:srgbClr val="FFFF00"/>
                </a:solidFill>
              </a:rPr>
              <a:t> das informações contidas nas demonstrações ambientais;</a:t>
            </a:r>
          </a:p>
          <a:p>
            <a:pPr marL="0" indent="0" algn="just">
              <a:buNone/>
            </a:pPr>
            <a:r>
              <a:rPr lang="pt-BR" sz="2800" dirty="0" smtClean="0">
                <a:solidFill>
                  <a:srgbClr val="FFFF00"/>
                </a:solidFill>
              </a:rPr>
              <a:t>III - emissão de parecer médico-pericial conclusivo, descrevendo o enquadramento por agente nocivo, indicando a codificação contida na legislação específica e o correspondente período de atividade.</a:t>
            </a:r>
            <a:endParaRPr lang="pt-BR" sz="28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32</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Ruído</a:t>
            </a:r>
            <a:endParaRPr lang="pt-BR" dirty="0">
              <a:solidFill>
                <a:srgbClr val="FFFF00"/>
              </a:solidFill>
            </a:endParaRPr>
          </a:p>
        </p:txBody>
      </p:sp>
      <p:sp>
        <p:nvSpPr>
          <p:cNvPr id="3" name="Espaço Reservado para Conteúdo 2"/>
          <p:cNvSpPr>
            <a:spLocks noGrp="1"/>
          </p:cNvSpPr>
          <p:nvPr>
            <p:ph idx="1"/>
          </p:nvPr>
        </p:nvSpPr>
        <p:spPr/>
        <p:txBody>
          <a:bodyPr/>
          <a:lstStyle/>
          <a:p>
            <a:pPr algn="just">
              <a:buNone/>
            </a:pPr>
            <a:r>
              <a:rPr lang="pt-BR" dirty="0" smtClean="0">
                <a:solidFill>
                  <a:srgbClr val="FFFF00"/>
                </a:solidFill>
              </a:rPr>
              <a:t>I - 80 decibéis (dB), até 5 de março de 1997;</a:t>
            </a:r>
          </a:p>
          <a:p>
            <a:pPr algn="just">
              <a:buNone/>
            </a:pPr>
            <a:r>
              <a:rPr lang="pt-BR" dirty="0" smtClean="0">
                <a:solidFill>
                  <a:srgbClr val="FFFF00"/>
                </a:solidFill>
              </a:rPr>
              <a:t>II - 90 dB, a partir de 6 março de 1997 até 18 de novembro de 2003; e</a:t>
            </a:r>
          </a:p>
          <a:p>
            <a:pPr algn="just">
              <a:buNone/>
            </a:pPr>
            <a:r>
              <a:rPr lang="pt-BR" dirty="0" smtClean="0">
                <a:solidFill>
                  <a:srgbClr val="FFFF00"/>
                </a:solidFill>
              </a:rPr>
              <a:t>III - 85 dB, a partir de 19 de novembro de 2003</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33</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Considera-se tempo de efetivo exercício</a:t>
            </a:r>
            <a:endParaRPr lang="pt-BR" dirty="0">
              <a:solidFill>
                <a:srgbClr val="FFFF00"/>
              </a:solidFill>
            </a:endParaRPr>
          </a:p>
        </p:txBody>
      </p:sp>
      <p:sp>
        <p:nvSpPr>
          <p:cNvPr id="3" name="Espaço Reservado para Conteúdo 2"/>
          <p:cNvSpPr>
            <a:spLocks noGrp="1"/>
          </p:cNvSpPr>
          <p:nvPr>
            <p:ph idx="1"/>
          </p:nvPr>
        </p:nvSpPr>
        <p:spPr>
          <a:xfrm>
            <a:off x="428596" y="1981200"/>
            <a:ext cx="8429684" cy="4114800"/>
          </a:xfrm>
        </p:spPr>
        <p:txBody>
          <a:bodyPr/>
          <a:lstStyle/>
          <a:p>
            <a:pPr marL="0" indent="0" algn="just">
              <a:buNone/>
            </a:pPr>
            <a:r>
              <a:rPr lang="pt-BR" sz="2800" dirty="0" smtClean="0">
                <a:solidFill>
                  <a:srgbClr val="FFFF00"/>
                </a:solidFill>
              </a:rPr>
              <a:t>I - períodos de descanso determinados pela legislação do regime estatutário respectivo, inclusive férias;</a:t>
            </a:r>
          </a:p>
          <a:p>
            <a:pPr marL="0" indent="0" algn="just">
              <a:buNone/>
            </a:pPr>
            <a:r>
              <a:rPr lang="pt-BR" sz="2800" dirty="0" smtClean="0">
                <a:solidFill>
                  <a:srgbClr val="FFFF00"/>
                </a:solidFill>
              </a:rPr>
              <a:t>II - licença/afastamento por motivo de acidente, doença profissional ou doença do trabalho;</a:t>
            </a:r>
          </a:p>
          <a:p>
            <a:pPr marL="0" indent="0" algn="just">
              <a:buNone/>
            </a:pPr>
            <a:r>
              <a:rPr lang="pt-BR" sz="2800" dirty="0" smtClean="0">
                <a:solidFill>
                  <a:srgbClr val="FFFF00"/>
                </a:solidFill>
              </a:rPr>
              <a:t>III - aposentadoria por invalidez acidentária;</a:t>
            </a:r>
          </a:p>
          <a:p>
            <a:pPr marL="0" indent="0" algn="just">
              <a:buNone/>
            </a:pPr>
            <a:r>
              <a:rPr lang="pt-BR" sz="2800" dirty="0" smtClean="0">
                <a:solidFill>
                  <a:srgbClr val="FFFF00"/>
                </a:solidFill>
              </a:rPr>
              <a:t>IV - licença gestante, adotante e  </a:t>
            </a:r>
            <a:r>
              <a:rPr lang="pt-BR" sz="2800" dirty="0" err="1" smtClean="0">
                <a:solidFill>
                  <a:srgbClr val="FFFF00"/>
                </a:solidFill>
              </a:rPr>
              <a:t>aternidade</a:t>
            </a:r>
            <a:r>
              <a:rPr lang="pt-BR" sz="2800" dirty="0" smtClean="0">
                <a:solidFill>
                  <a:srgbClr val="FFFF00"/>
                </a:solidFill>
              </a:rPr>
              <a:t>;</a:t>
            </a:r>
          </a:p>
          <a:p>
            <a:pPr marL="0" indent="0" algn="just">
              <a:buNone/>
            </a:pPr>
            <a:r>
              <a:rPr lang="pt-BR" sz="2800" dirty="0" smtClean="0">
                <a:solidFill>
                  <a:srgbClr val="FFFF00"/>
                </a:solidFill>
              </a:rPr>
              <a:t>V - ausência por motivo de doação de sangue, alistamento como eleitor,participação em júri, casamento e falecimento de pessoa da família;</a:t>
            </a:r>
            <a:endParaRPr lang="pt-BR" sz="28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34</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Vedações</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rPr>
              <a:t>I - conversão do tempo exercido pelo servidor sob condições especiais prejudiciais à saúde ou à integridade física em tempo de contribuição comum, inclusive para fins de contagem recíproca de tempo de contribuição; </a:t>
            </a:r>
            <a:endParaRPr lang="pt-BR" i="1" dirty="0" smtClean="0">
              <a:solidFill>
                <a:srgbClr val="FFFF00"/>
              </a:solidFill>
            </a:endParaRPr>
          </a:p>
          <a:p>
            <a:pPr marL="0" indent="0" algn="just">
              <a:buNone/>
            </a:pPr>
            <a:r>
              <a:rPr lang="pt-BR" dirty="0" smtClean="0">
                <a:solidFill>
                  <a:srgbClr val="FFFF00"/>
                </a:solidFill>
              </a:rPr>
              <a:t>II - revisão de benefício de aposentadoria em fruição</a:t>
            </a:r>
          </a:p>
          <a:p>
            <a:pPr marL="0" indent="0" algn="just">
              <a:buNone/>
            </a:pPr>
            <a:r>
              <a:rPr lang="pt-BR" i="1" dirty="0" smtClean="0">
                <a:solidFill>
                  <a:srgbClr val="FFFF00"/>
                </a:solidFill>
              </a:rPr>
              <a:t>(Incluídos pela Instrução Normativa SPPS/MPS nº 3, de 23/05/2014)</a:t>
            </a:r>
            <a:endParaRPr lang="pt-BR"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35</a:t>
            </a:fld>
            <a:endParaRPr lang="pt-B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Aposentadoria especial</a:t>
            </a:r>
            <a:endParaRPr lang="pt-BR" dirty="0">
              <a:solidFill>
                <a:srgbClr val="FFFF00"/>
              </a:solidFill>
            </a:endParaRPr>
          </a:p>
        </p:txBody>
      </p:sp>
      <p:sp>
        <p:nvSpPr>
          <p:cNvPr id="3" name="Espaço Reservado para Conteúdo 2"/>
          <p:cNvSpPr>
            <a:spLocks noGrp="1"/>
          </p:cNvSpPr>
          <p:nvPr>
            <p:ph idx="1"/>
          </p:nvPr>
        </p:nvSpPr>
        <p:spPr/>
        <p:txBody>
          <a:bodyPr/>
          <a:lstStyle/>
          <a:p>
            <a:r>
              <a:rPr lang="pt-BR" dirty="0" smtClean="0">
                <a:solidFill>
                  <a:srgbClr val="FFFF00"/>
                </a:solidFill>
              </a:rPr>
              <a:t>Proventos:</a:t>
            </a:r>
          </a:p>
          <a:p>
            <a:pPr lvl="1"/>
            <a:r>
              <a:rPr lang="pt-BR" dirty="0" smtClean="0">
                <a:solidFill>
                  <a:srgbClr val="FFFF00"/>
                </a:solidFill>
              </a:rPr>
              <a:t>Cálculo: média</a:t>
            </a:r>
          </a:p>
          <a:p>
            <a:pPr lvl="1"/>
            <a:r>
              <a:rPr lang="pt-BR" dirty="0" smtClean="0">
                <a:solidFill>
                  <a:srgbClr val="FFFF00"/>
                </a:solidFill>
              </a:rPr>
              <a:t>Reajuste: lei específica</a:t>
            </a:r>
          </a:p>
          <a:p>
            <a:r>
              <a:rPr lang="pt-BR" dirty="0" smtClean="0">
                <a:solidFill>
                  <a:srgbClr val="FFFF00"/>
                </a:solidFill>
              </a:rPr>
              <a:t>Conversão de tempo</a:t>
            </a:r>
          </a:p>
          <a:p>
            <a:pPr lvl="1"/>
            <a:r>
              <a:rPr lang="pt-BR" dirty="0" smtClean="0">
                <a:solidFill>
                  <a:srgbClr val="FFFF00"/>
                </a:solidFill>
              </a:rPr>
              <a:t>Art. 57, §5º, Lei 8.213/91</a:t>
            </a:r>
          </a:p>
          <a:p>
            <a:pPr lvl="1"/>
            <a:r>
              <a:rPr lang="pt-BR" dirty="0" smtClean="0">
                <a:solidFill>
                  <a:srgbClr val="FFFF00"/>
                </a:solidFill>
              </a:rPr>
              <a:t>Ausência de previsão na IN 1/2010</a:t>
            </a:r>
          </a:p>
          <a:p>
            <a:pPr lvl="1"/>
            <a:r>
              <a:rPr lang="pt-BR" dirty="0" smtClean="0">
                <a:solidFill>
                  <a:srgbClr val="FFFF00"/>
                </a:solidFill>
              </a:rPr>
              <a:t>Posição do STF</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36</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STF - MI972 ED/DF Min. Rosa Weber – </a:t>
            </a:r>
            <a:r>
              <a:rPr lang="pt-BR" dirty="0" err="1" smtClean="0">
                <a:solidFill>
                  <a:srgbClr val="FFFF00"/>
                </a:solidFill>
              </a:rPr>
              <a:t>Dje</a:t>
            </a:r>
            <a:r>
              <a:rPr lang="pt-BR" dirty="0" smtClean="0">
                <a:solidFill>
                  <a:srgbClr val="FFFF00"/>
                </a:solidFill>
              </a:rPr>
              <a:t> 20.03.2014</a:t>
            </a:r>
            <a:endParaRPr lang="pt-BR" dirty="0">
              <a:solidFill>
                <a:srgbClr val="FFFF00"/>
              </a:solidFill>
            </a:endParaRPr>
          </a:p>
        </p:txBody>
      </p:sp>
      <p:sp>
        <p:nvSpPr>
          <p:cNvPr id="3" name="Espaço Reservado para Conteúdo 2"/>
          <p:cNvSpPr>
            <a:spLocks noGrp="1"/>
          </p:cNvSpPr>
          <p:nvPr>
            <p:ph idx="1"/>
          </p:nvPr>
        </p:nvSpPr>
        <p:spPr>
          <a:xfrm>
            <a:off x="685800" y="2314596"/>
            <a:ext cx="7772400" cy="4114800"/>
          </a:xfrm>
        </p:spPr>
        <p:txBody>
          <a:bodyPr/>
          <a:lstStyle/>
          <a:p>
            <a:pPr marL="0" indent="0" algn="just">
              <a:buNone/>
            </a:pPr>
            <a:r>
              <a:rPr lang="pt-BR" sz="2600" dirty="0" smtClean="0">
                <a:solidFill>
                  <a:srgbClr val="FFFF00"/>
                </a:solidFill>
              </a:rPr>
              <a:t>EMBARGOS DE DECLARAÇÃO EM MANDADO DE INJUNÇÃO RECEBIDOS COMO AGRAVO REGIMENTAL. SERVIDOR PÚBLICO. PRETENSÃO DE ASSEGURAR A CONTAGEM E AVERBAÇÃO DE TEMPO DE SERVIÇO PRESTADO EM CONDIÇÕES ESPECIAIS. INIDONEIDADE DA VIA ELEITA. </a:t>
            </a:r>
            <a:endParaRPr lang="pt-BR" sz="2600"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37</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a:xfrm>
            <a:off x="685800" y="571480"/>
            <a:ext cx="7772400" cy="4114800"/>
          </a:xfrm>
        </p:spPr>
        <p:txBody>
          <a:bodyPr/>
          <a:lstStyle/>
          <a:p>
            <a:pPr marL="0" indent="0" algn="just">
              <a:buNone/>
            </a:pPr>
            <a:r>
              <a:rPr lang="pt-BR" sz="2600" dirty="0" smtClean="0">
                <a:solidFill>
                  <a:srgbClr val="FFFF00"/>
                </a:solidFill>
              </a:rPr>
              <a:t>Pressuposto do writ previsto no art. 5º, LXXI, da Constituição da República é a existência de omissão legislativa que torne inviável o exercício dos direitos e liberdades constitucionais e das prerrogativas inerentes à nacionalidade, à soberania e à cidadania. A conversão de períodos especiais em comuns, para fins de contagem diferenciada e averbação nos assentamentos funcionais de servidor público, não constitui pretensão passível de tutela por mandado de injunção, à míngua de dever constitucional de legislar sobre a matéria. Precedentes: MI 2140 </a:t>
            </a:r>
            <a:r>
              <a:rPr lang="pt-BR" sz="2600" dirty="0" err="1" smtClean="0">
                <a:solidFill>
                  <a:srgbClr val="FFFF00"/>
                </a:solidFill>
              </a:rPr>
              <a:t>AgR</a:t>
            </a:r>
            <a:r>
              <a:rPr lang="pt-BR" sz="2600" dirty="0" smtClean="0">
                <a:solidFill>
                  <a:srgbClr val="FFFF00"/>
                </a:solidFill>
              </a:rPr>
              <a:t>/DF, MI 2123 </a:t>
            </a:r>
            <a:r>
              <a:rPr lang="pt-BR" sz="2600" dirty="0" err="1" smtClean="0">
                <a:solidFill>
                  <a:srgbClr val="FFFF00"/>
                </a:solidFill>
              </a:rPr>
              <a:t>AgR</a:t>
            </a:r>
            <a:r>
              <a:rPr lang="pt-BR" sz="2600" dirty="0" smtClean="0">
                <a:solidFill>
                  <a:srgbClr val="FFFF00"/>
                </a:solidFill>
              </a:rPr>
              <a:t>/DF, MI 2370 </a:t>
            </a:r>
            <a:r>
              <a:rPr lang="pt-BR" sz="2600" dirty="0" err="1" smtClean="0">
                <a:solidFill>
                  <a:srgbClr val="FFFF00"/>
                </a:solidFill>
              </a:rPr>
              <a:t>AgR</a:t>
            </a:r>
            <a:r>
              <a:rPr lang="pt-BR" sz="2600" dirty="0" smtClean="0">
                <a:solidFill>
                  <a:srgbClr val="FFFF00"/>
                </a:solidFill>
              </a:rPr>
              <a:t>/DF e MI 2508 </a:t>
            </a:r>
            <a:r>
              <a:rPr lang="pt-BR" sz="2600" dirty="0" err="1" smtClean="0">
                <a:solidFill>
                  <a:srgbClr val="FFFF00"/>
                </a:solidFill>
              </a:rPr>
              <a:t>AgR</a:t>
            </a:r>
            <a:r>
              <a:rPr lang="pt-BR" sz="2600" dirty="0" smtClean="0">
                <a:solidFill>
                  <a:srgbClr val="FFFF00"/>
                </a:solidFill>
              </a:rPr>
              <a:t>/DF. Embargos de declaração recebidos como agravo regimental, ao qual se nega provimento.</a:t>
            </a:r>
            <a:endParaRPr lang="pt-BR" sz="2600"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38</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Polêmica</a:t>
            </a:r>
            <a:endParaRPr lang="pt-BR" dirty="0">
              <a:solidFill>
                <a:srgbClr val="FFFF00"/>
              </a:solidFill>
            </a:endParaRPr>
          </a:p>
        </p:txBody>
      </p:sp>
      <p:sp>
        <p:nvSpPr>
          <p:cNvPr id="3" name="Espaço Reservado para Conteúdo 2"/>
          <p:cNvSpPr>
            <a:spLocks noGrp="1"/>
          </p:cNvSpPr>
          <p:nvPr>
            <p:ph idx="1"/>
          </p:nvPr>
        </p:nvSpPr>
        <p:spPr/>
        <p:txBody>
          <a:bodyPr/>
          <a:lstStyle/>
          <a:p>
            <a:pPr algn="just"/>
            <a:r>
              <a:rPr lang="pt-BR" dirty="0" smtClean="0">
                <a:solidFill>
                  <a:srgbClr val="FFFF00"/>
                </a:solidFill>
              </a:rPr>
              <a:t>Conversão de tempo especial em comum no RPPS: A </a:t>
            </a:r>
            <a:r>
              <a:rPr lang="pt-BR" dirty="0">
                <a:solidFill>
                  <a:srgbClr val="FFFF00"/>
                </a:solidFill>
              </a:rPr>
              <a:t>questão ainda não se pacificou, eis que o STF no julgamento de vários agravos regimentais nos quais se discute o direito à aposentadoria especial dos servidores públicos sujeitos às condições que coloquem em risco a saúde ou integridade física (MI 4367/DF, 6286/DF e 2901/DF), não chegou a uma decisão conclusiva</a:t>
            </a: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39</a:t>
            </a:fld>
            <a:endParaRPr lang="pt-BR"/>
          </a:p>
        </p:txBody>
      </p:sp>
    </p:spTree>
    <p:extLst>
      <p:ext uri="{BB962C8B-B14F-4D97-AF65-F5344CB8AC3E}">
        <p14:creationId xmlns:p14="http://schemas.microsoft.com/office/powerpoint/2010/main" val="3655860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pPr marL="0" indent="0" algn="just">
              <a:buNone/>
            </a:pPr>
            <a:r>
              <a:rPr lang="pt-BR" sz="4000" b="1" dirty="0">
                <a:solidFill>
                  <a:srgbClr val="FFFF00"/>
                </a:solidFill>
              </a:rPr>
              <a:t>Aposentadoria Especial do Servidor Público: instauração, instrução e decisão do processo administrativo de análise do benefício</a:t>
            </a:r>
            <a:r>
              <a:rPr lang="pt-BR" sz="4000" dirty="0">
                <a:solidFill>
                  <a:srgbClr val="FFFF00"/>
                </a:solidFill>
              </a:rPr>
              <a:t> </a:t>
            </a:r>
            <a:endParaRPr lang="pt-BR" sz="4000"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a:t>
            </a:fld>
            <a:endParaRPr lang="pt-BR"/>
          </a:p>
        </p:txBody>
      </p:sp>
    </p:spTree>
    <p:extLst>
      <p:ext uri="{BB962C8B-B14F-4D97-AF65-F5344CB8AC3E}">
        <p14:creationId xmlns:p14="http://schemas.microsoft.com/office/powerpoint/2010/main" val="16569093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STF Súmula Vinculante 33</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dirty="0" smtClean="0">
                <a:solidFill>
                  <a:srgbClr val="FFFF00"/>
                </a:solidFill>
              </a:rPr>
              <a:t>APLICAM-SE AO SERVIDOR PÚBLICO, NO QUE COUBER, AS REGRAS DO REGIME GERAL DA PREVIDÊNCIA SOCIAL SOBRE APOSENTADORIA ESPECIAL DE QUE TRATA O ARTIGO 40, § 4º, INCISO III DA CONSTITUIÇÃO FEDERAL, ATÉ A EDIÇÃO DE LEI COMPLEMENTAR ESPECÍFICA.</a:t>
            </a:r>
            <a:endParaRPr lang="pt-BR"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40</a:t>
            </a:fld>
            <a:endParaRPr lang="pt-B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Nota Técnica MPS/SPPS 02/2014</a:t>
            </a:r>
            <a:endParaRPr lang="pt-BR" dirty="0">
              <a:solidFill>
                <a:srgbClr val="FFFF00"/>
              </a:solidFill>
            </a:endParaRPr>
          </a:p>
        </p:txBody>
      </p:sp>
      <p:sp>
        <p:nvSpPr>
          <p:cNvPr id="3" name="Espaço Reservado para Conteúdo 2"/>
          <p:cNvSpPr>
            <a:spLocks noGrp="1"/>
          </p:cNvSpPr>
          <p:nvPr>
            <p:ph idx="1"/>
          </p:nvPr>
        </p:nvSpPr>
        <p:spPr/>
        <p:txBody>
          <a:bodyPr/>
          <a:lstStyle/>
          <a:p>
            <a:pPr marL="514350" indent="-514350" algn="just">
              <a:buNone/>
            </a:pPr>
            <a:r>
              <a:rPr lang="pt-BR" sz="2800" dirty="0" smtClean="0">
                <a:solidFill>
                  <a:srgbClr val="FFFF00"/>
                </a:solidFill>
              </a:rPr>
              <a:t>a)  </a:t>
            </a:r>
            <a:r>
              <a:rPr lang="pt-BR" sz="3000" dirty="0" smtClean="0">
                <a:solidFill>
                  <a:srgbClr val="FFFF00"/>
                </a:solidFill>
              </a:rPr>
              <a:t>Em razão da aprovação e publicação da Súmula Vinculante nº 33, pelo Supremo Tribunal Federal, as normas do RGPS  respeito da aposentadoria especial de que  trata o artigo 40, § 4º, inciso III, da Constituição Federal, desde 24/04/2014, são aplicáveis a todos os segurados dos RPPS, naquilo que lhes forem pertinentes e até que seja editada lei complementar específica</a:t>
            </a:r>
          </a:p>
          <a:p>
            <a:endParaRPr lang="pt-BR" dirty="0"/>
          </a:p>
        </p:txBody>
      </p:sp>
      <p:sp>
        <p:nvSpPr>
          <p:cNvPr id="4" name="Espaço Reservado para Rodapé 3"/>
          <p:cNvSpPr>
            <a:spLocks noGrp="1"/>
          </p:cNvSpPr>
          <p:nvPr>
            <p:ph type="ftr" sz="quarter" idx="11"/>
          </p:nvPr>
        </p:nvSpPr>
        <p:spPr/>
        <p:txBody>
          <a:bodyPr/>
          <a:lstStyle/>
          <a:p>
            <a:pPr>
              <a:defRPr/>
            </a:pPr>
            <a:r>
              <a:rPr lang="pt-BR" dirty="0" err="1" smtClean="0"/>
              <a:t>mblbc</a:t>
            </a:r>
            <a:endParaRPr lang="pt-BR" dirty="0"/>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41</a:t>
            </a:fld>
            <a:endParaRPr lang="pt-B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p:txBody>
          <a:bodyPr/>
          <a:lstStyle/>
          <a:p>
            <a:pPr algn="just">
              <a:buNone/>
            </a:pPr>
            <a:r>
              <a:rPr lang="pt-BR" dirty="0" smtClean="0">
                <a:solidFill>
                  <a:srgbClr val="FFFF00"/>
                </a:solidFill>
              </a:rPr>
              <a:t>b) A Administração Pública da União, dos Estados, do Distrito Federal e dos Municípios deve analisar todos os pedidos de aposentadoria especial apresentados pelos servidores cujas atividades sejam exercidas sob condições  especiais que prejudiquem a saúde ou a integridade física, independentemente da existência de prévia decisão judicial.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42</a:t>
            </a:fld>
            <a:endParaRPr lang="pt-B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p:txBody>
          <a:bodyPr/>
          <a:lstStyle/>
          <a:p>
            <a:pPr marL="514350" indent="-514350">
              <a:buNone/>
            </a:pPr>
            <a:r>
              <a:rPr lang="pt-BR" dirty="0" smtClean="0">
                <a:solidFill>
                  <a:srgbClr val="FFFF00"/>
                </a:solidFill>
              </a:rPr>
              <a:t>c) A Súmula Vinculante nº 33 não abrange a concessão de aposentadoria aos servidores com deficiência ou que exerçam atividades de risco, previstas no art. 40, § 4º, I e II da Constituição Federal. </a:t>
            </a: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43</a:t>
            </a:fld>
            <a:endParaRPr lang="pt-B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p:txBody>
          <a:bodyPr/>
          <a:lstStyle/>
          <a:p>
            <a:pPr algn="just"/>
            <a:r>
              <a:rPr lang="pt-BR" sz="2800" dirty="0" smtClean="0">
                <a:solidFill>
                  <a:srgbClr val="FFFF00"/>
                </a:solidFill>
              </a:rPr>
              <a:t>d) A IN SPPS/MPS nº 01, de 2010, com alterações da IN SPPS/MPS nº 03, de 2014, está adequada ao que dispõe a Lei nº 8.213, de 1991 e normas regulamentares acerca da aposentadoria especial no âmbito do RGPS, possibilitando aos RPPS realizar o reconhecimento do tempo exercido sob condições especiais que prejudiquem a saúde ou a integridade física para fins de análise dos pleitos de aposentadoria especial, formulados com fulcro na Súmula Vinculante nº 33.</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44</a:t>
            </a:fld>
            <a:endParaRPr lang="pt-B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p:txBody>
          <a:bodyPr/>
          <a:lstStyle/>
          <a:p>
            <a:pPr algn="just">
              <a:buNone/>
            </a:pPr>
            <a:r>
              <a:rPr lang="pt-BR" sz="2600" dirty="0" smtClean="0">
                <a:solidFill>
                  <a:srgbClr val="FFFF00"/>
                </a:solidFill>
              </a:rPr>
              <a:t>e) Os formulários de reconhecimento de períodos laborados em condições especiais utilizados no âmbito do RGPS até dezembro de 2003 foram identificados sob as siglas SB-40, DISES-BE 5235, DSS-8030 ou DIRBEN 8030 e devem corresponder ao período do exercício da atividade. Esses formulários são válidos para utilização posterior se emitidos até aquela data. Se a emissão ocorreu a partir de 1º de janeiro de 2004, somente o Perfil </a:t>
            </a:r>
            <a:r>
              <a:rPr lang="pt-BR" sz="2600" dirty="0" err="1" smtClean="0">
                <a:solidFill>
                  <a:srgbClr val="FFFF00"/>
                </a:solidFill>
              </a:rPr>
              <a:t>Profissiográfico</a:t>
            </a:r>
            <a:r>
              <a:rPr lang="pt-BR" sz="2600" dirty="0" smtClean="0">
                <a:solidFill>
                  <a:srgbClr val="FFFF00"/>
                </a:solidFill>
              </a:rPr>
              <a:t> Previdenciário - PPP é admitido, ainda que se refira a períodos em que foram vigentes os demais formulários adotados no RGPS.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45</a:t>
            </a:fld>
            <a:endParaRPr lang="pt-B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Nota Técnica MPS/SPPS 02/2014</a:t>
            </a:r>
            <a:endParaRPr lang="pt-BR" dirty="0"/>
          </a:p>
        </p:txBody>
      </p:sp>
      <p:sp>
        <p:nvSpPr>
          <p:cNvPr id="3" name="Espaço Reservado para Conteúdo 2"/>
          <p:cNvSpPr>
            <a:spLocks noGrp="1"/>
          </p:cNvSpPr>
          <p:nvPr>
            <p:ph idx="1"/>
          </p:nvPr>
        </p:nvSpPr>
        <p:spPr/>
        <p:txBody>
          <a:bodyPr/>
          <a:lstStyle/>
          <a:p>
            <a:pPr algn="just">
              <a:buNone/>
            </a:pPr>
            <a:r>
              <a:rPr lang="pt-BR" dirty="0" smtClean="0">
                <a:solidFill>
                  <a:srgbClr val="FFFF00"/>
                </a:solidFill>
              </a:rPr>
              <a:t>f) O Perfil </a:t>
            </a:r>
            <a:r>
              <a:rPr lang="pt-BR" dirty="0" err="1" smtClean="0">
                <a:solidFill>
                  <a:srgbClr val="FFFF00"/>
                </a:solidFill>
              </a:rPr>
              <a:t>Profissiográfico</a:t>
            </a:r>
            <a:r>
              <a:rPr lang="pt-BR" dirty="0" smtClean="0">
                <a:solidFill>
                  <a:srgbClr val="FFFF00"/>
                </a:solidFill>
              </a:rPr>
              <a:t> Previdenciário - PPP não pode ser substituído por outro meio de prova, como, por exemplo, o pagamento de adicionais remuneratórios por insalubridade.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46</a:t>
            </a:fld>
            <a:endParaRPr lang="pt-B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71414"/>
            <a:ext cx="7772400" cy="1143000"/>
          </a:xfrm>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a:xfrm>
            <a:off x="214282" y="1000108"/>
            <a:ext cx="8643998" cy="5095892"/>
          </a:xfrm>
        </p:spPr>
        <p:txBody>
          <a:bodyPr/>
          <a:lstStyle/>
          <a:p>
            <a:pPr algn="just">
              <a:buNone/>
            </a:pPr>
            <a:r>
              <a:rPr lang="pt-BR" sz="2600" dirty="0" smtClean="0">
                <a:solidFill>
                  <a:srgbClr val="FFFF00"/>
                </a:solidFill>
              </a:rPr>
              <a:t>h) </a:t>
            </a:r>
            <a:r>
              <a:rPr lang="pt-BR" sz="2500" dirty="0" smtClean="0">
                <a:solidFill>
                  <a:srgbClr val="FFFF00"/>
                </a:solidFill>
              </a:rPr>
              <a:t>Os efeitos da Súmula Vinculante nº 33 não abrangem a conversão de tempo especial em comum pelos servidores, pois, nos julgados que serviram de base para a elaboração do verbete sumular, não houve autorização do STF para a conversão por dois motivos: </a:t>
            </a:r>
          </a:p>
          <a:p>
            <a:pPr algn="just"/>
            <a:r>
              <a:rPr lang="pt-BR" sz="2500" dirty="0" smtClean="0">
                <a:solidFill>
                  <a:srgbClr val="FFFF00"/>
                </a:solidFill>
              </a:rPr>
              <a:t>h.1) Há impedimento processual ao exame do tema em Mandado de Injunção, porque a conversão não se enquadra como um direito hábil a ser exigido por essa via. O instituto do Mandado de Injunção existe para viabilizar o exercício efetivo de um direito ou liberdade constitucional, impedido pela Pág. 23 da Nota Técnica nº 02/2014/CGNAL/DRPSP/SPPS/MPS ausência de normas, no caso, o disposto no art. 40, § 4º da Constituição Federal que trata da concessão do benefício, não havendo a garantia de conversão nesse dispositivo.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47</a:t>
            </a:fld>
            <a:endParaRPr lang="pt-B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p:txBody>
          <a:bodyPr/>
          <a:lstStyle/>
          <a:p>
            <a:pPr algn="just"/>
            <a:r>
              <a:rPr lang="pt-BR" sz="2800" dirty="0" smtClean="0">
                <a:solidFill>
                  <a:srgbClr val="FFFF00"/>
                </a:solidFill>
              </a:rPr>
              <a:t>h.2) Nos julgados que abordaram o mérito da conversão de tempo especial em comum, alguns confirmados pelo Plenário, o entendimento foi proferido no sentido de que a conversão de tempo resulta em contagem de tempo ficto, vedada no art. 40 § 10 da Constituição. Portanto, as decisões de  mérito do Plenário foram pronunciadas em sentido contrário à sua realização, significando que não é norma cabível quanto ao servidor.</a:t>
            </a:r>
            <a:endParaRPr lang="pt-BR" sz="2800"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48</a:t>
            </a:fld>
            <a:endParaRPr lang="pt-B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71462"/>
            <a:ext cx="7772400" cy="1143000"/>
          </a:xfrm>
        </p:spPr>
        <p:txBody>
          <a:bodyPr/>
          <a:lstStyle/>
          <a:p>
            <a:r>
              <a:rPr lang="pt-BR" sz="3600" dirty="0" smtClean="0">
                <a:solidFill>
                  <a:srgbClr val="FFFF00"/>
                </a:solidFill>
              </a:rPr>
              <a:t>Nota Técnica MPS/SPPS 02/2014</a:t>
            </a:r>
            <a:endParaRPr lang="pt-BR" sz="3600" dirty="0"/>
          </a:p>
        </p:txBody>
      </p:sp>
      <p:sp>
        <p:nvSpPr>
          <p:cNvPr id="3" name="Espaço Reservado para Conteúdo 2"/>
          <p:cNvSpPr>
            <a:spLocks noGrp="1"/>
          </p:cNvSpPr>
          <p:nvPr>
            <p:ph idx="1"/>
          </p:nvPr>
        </p:nvSpPr>
        <p:spPr>
          <a:xfrm>
            <a:off x="214282" y="928670"/>
            <a:ext cx="8929718" cy="5167330"/>
          </a:xfrm>
        </p:spPr>
        <p:txBody>
          <a:bodyPr/>
          <a:lstStyle/>
          <a:p>
            <a:pPr algn="just">
              <a:buNone/>
            </a:pPr>
            <a:r>
              <a:rPr lang="pt-BR" sz="2400" dirty="0" smtClean="0">
                <a:solidFill>
                  <a:srgbClr val="FFFF00"/>
                </a:solidFill>
              </a:rPr>
              <a:t>i) </a:t>
            </a:r>
            <a:r>
              <a:rPr lang="pt-BR" sz="2600" dirty="0" smtClean="0">
                <a:solidFill>
                  <a:srgbClr val="FFFF00"/>
                </a:solidFill>
              </a:rPr>
              <a:t>Nos debates havidos na sessão de aprovação da Súmula Vinculante nº 33, confirmou-se que, no mérito, o tema relativo à conversão de tempo não é uma questão estabilizada na corte, porque não foi exaustivamente debatida por falta de pré-requisito processual. E uma das exigências para a edição de súmulas é que haja jurisprudência sedimentada, julgados uniformes sobre o mesmo tema. Por  isso mesmo, não pode ser entendida como autorizada a conversão pelo verbete sumular. Se estiver constatado que a análise de mérito não foi suficiente para firmar o entendimento, confirma-se a impossibilidade de que a súmula abranja tal aspecto pelo impedimento à inovação em relação aos precedentes proferidos em sede jurisdicional.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49</a:t>
            </a:fld>
            <a:endParaRPr lang="pt-B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Aposentadoria Especial</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r>
              <a:rPr lang="pt-BR" dirty="0" smtClean="0">
                <a:solidFill>
                  <a:srgbClr val="FFFF00"/>
                </a:solidFill>
              </a:rPr>
              <a:t> Definição: É um benefício que visa garantir ao segurado uma compensação pelo desgaste resultante do tempo de serviço prestado em condições adversas, mediante exigência de requisitos e critérios diferenciados.</a:t>
            </a:r>
          </a:p>
          <a:p>
            <a:pPr marL="0" indent="0" algn="just"/>
            <a:r>
              <a:rPr lang="pt-BR" dirty="0" smtClean="0">
                <a:solidFill>
                  <a:srgbClr val="FFFF00"/>
                </a:solidFill>
              </a:rPr>
              <a:t>Natureza de aposentadoria voluntária: depende de requerimento</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5</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Nota Técnica MPS/SPPS 02/2014</a:t>
            </a:r>
            <a:endParaRPr lang="pt-BR" dirty="0"/>
          </a:p>
        </p:txBody>
      </p:sp>
      <p:sp>
        <p:nvSpPr>
          <p:cNvPr id="3" name="Espaço Reservado para Conteúdo 2"/>
          <p:cNvSpPr>
            <a:spLocks noGrp="1"/>
          </p:cNvSpPr>
          <p:nvPr>
            <p:ph idx="1"/>
          </p:nvPr>
        </p:nvSpPr>
        <p:spPr/>
        <p:txBody>
          <a:bodyPr/>
          <a:lstStyle/>
          <a:p>
            <a:pPr algn="just"/>
            <a:endParaRPr lang="pt-BR" dirty="0" smtClean="0">
              <a:solidFill>
                <a:srgbClr val="FFFF00"/>
              </a:solidFill>
            </a:endParaRPr>
          </a:p>
          <a:p>
            <a:pPr algn="just"/>
            <a:r>
              <a:rPr lang="pt-BR" dirty="0" smtClean="0">
                <a:solidFill>
                  <a:srgbClr val="FFFF00"/>
                </a:solidFill>
              </a:rPr>
              <a:t>J) A partir da edição da Súmula Vinculante nº 33, os entes federativos deverão elaborar e manter atualizado o PPP de todos os servidores expostos a agentes nocivos, e não apenas dos que apresentarem requerimento para a concessão do benefício especial.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50</a:t>
            </a:fld>
            <a:endParaRPr lang="pt-B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Nota Técnica MPS/SPPS 02/2014</a:t>
            </a:r>
            <a:endParaRPr lang="pt-BR" dirty="0"/>
          </a:p>
        </p:txBody>
      </p:sp>
      <p:sp>
        <p:nvSpPr>
          <p:cNvPr id="3" name="Espaço Reservado para Conteúdo 2"/>
          <p:cNvSpPr>
            <a:spLocks noGrp="1"/>
          </p:cNvSpPr>
          <p:nvPr>
            <p:ph idx="1"/>
          </p:nvPr>
        </p:nvSpPr>
        <p:spPr/>
        <p:txBody>
          <a:bodyPr/>
          <a:lstStyle/>
          <a:p>
            <a:pPr algn="just"/>
            <a:r>
              <a:rPr lang="pt-BR" dirty="0" smtClean="0"/>
              <a:t> </a:t>
            </a:r>
            <a:r>
              <a:rPr lang="pt-BR" dirty="0" smtClean="0">
                <a:solidFill>
                  <a:srgbClr val="FFFF00"/>
                </a:solidFill>
              </a:rPr>
              <a:t>k) Na concessão de aposentadoria especial ao servidor aplicam-se as regras gerais de cálculo e reajustamento dos proventos previstas no art. 40, §§ 2º, 3º, 8º, 14, 15, 16 e 17 da Constituição Federal, na redação da Emenda nº 41, de 2003. O cálculo dos proventos está disciplinado pelo art. 1º da Lei nº 10.887, de 2004. </a:t>
            </a:r>
            <a:endParaRPr lang="pt-BR"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51</a:t>
            </a:fld>
            <a:endParaRPr lang="pt-B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Nota Técnica MPS/SPPS 02/2014</a:t>
            </a:r>
            <a:endParaRPr lang="pt-BR" dirty="0"/>
          </a:p>
        </p:txBody>
      </p:sp>
      <p:sp>
        <p:nvSpPr>
          <p:cNvPr id="3" name="Espaço Reservado para Conteúdo 2"/>
          <p:cNvSpPr>
            <a:spLocks noGrp="1"/>
          </p:cNvSpPr>
          <p:nvPr>
            <p:ph idx="1"/>
          </p:nvPr>
        </p:nvSpPr>
        <p:spPr/>
        <p:txBody>
          <a:bodyPr/>
          <a:lstStyle/>
          <a:p>
            <a:pPr algn="just"/>
            <a:endParaRPr lang="pt-BR" dirty="0" smtClean="0">
              <a:solidFill>
                <a:srgbClr val="FFFF00"/>
              </a:solidFill>
            </a:endParaRPr>
          </a:p>
          <a:p>
            <a:pPr algn="just"/>
            <a:r>
              <a:rPr lang="pt-BR" dirty="0" smtClean="0">
                <a:solidFill>
                  <a:srgbClr val="FFFF00"/>
                </a:solidFill>
              </a:rPr>
              <a:t>L) Não é cabível a revisão de benefícios em fruição, concedidos segundo as regras comuns, para concessão de aposentadoria especial com fundamento na Súmula Vinculante nº 33. </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52</a:t>
            </a:fld>
            <a:endParaRPr lang="pt-B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Nota Técnica MPS/SPPS 02/2014</a:t>
            </a:r>
            <a:endParaRPr lang="pt-BR" dirty="0"/>
          </a:p>
        </p:txBody>
      </p:sp>
      <p:sp>
        <p:nvSpPr>
          <p:cNvPr id="3" name="Espaço Reservado para Conteúdo 2"/>
          <p:cNvSpPr>
            <a:spLocks noGrp="1"/>
          </p:cNvSpPr>
          <p:nvPr>
            <p:ph idx="1"/>
          </p:nvPr>
        </p:nvSpPr>
        <p:spPr/>
        <p:txBody>
          <a:bodyPr/>
          <a:lstStyle/>
          <a:p>
            <a:pPr algn="just"/>
            <a:r>
              <a:rPr lang="pt-BR" dirty="0" smtClean="0">
                <a:solidFill>
                  <a:srgbClr val="FFFF00"/>
                </a:solidFill>
              </a:rPr>
              <a:t>M) A ampliação indevida, pela Administração, dos efeitos das súmulas editadas com fundamento na Lei nº 11.417, de 2006, para além do que foi decidido reiteradamente pela Corte nos casos concretos antecipadamente analisados, representa seu descumprimento. </a:t>
            </a:r>
            <a:endParaRPr lang="pt-BR"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53</a:t>
            </a:fld>
            <a:endParaRPr lang="pt-B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Polêmica</a:t>
            </a:r>
            <a:endParaRPr lang="pt-BR" dirty="0">
              <a:solidFill>
                <a:srgbClr val="FFFF00"/>
              </a:solidFill>
            </a:endParaRPr>
          </a:p>
        </p:txBody>
      </p:sp>
      <p:sp>
        <p:nvSpPr>
          <p:cNvPr id="3" name="Espaço Reservado para Conteúdo 2"/>
          <p:cNvSpPr>
            <a:spLocks noGrp="1"/>
          </p:cNvSpPr>
          <p:nvPr>
            <p:ph idx="1"/>
          </p:nvPr>
        </p:nvSpPr>
        <p:spPr/>
        <p:txBody>
          <a:bodyPr/>
          <a:lstStyle/>
          <a:p>
            <a:pPr algn="just"/>
            <a:r>
              <a:rPr lang="pt-BR" sz="2800" dirty="0">
                <a:solidFill>
                  <a:srgbClr val="FFFF00"/>
                </a:solidFill>
              </a:rPr>
              <a:t>No caso do oficial de justiça avaliador federal, o STF proferiu julgamento no MI 833/DF, não reconhecendo o direito a aposentadoria especial</a:t>
            </a:r>
            <a:r>
              <a:rPr lang="pt-BR" sz="2800" dirty="0" smtClean="0">
                <a:solidFill>
                  <a:srgbClr val="FFFF00"/>
                </a:solidFill>
              </a:rPr>
              <a:t>.</a:t>
            </a:r>
          </a:p>
          <a:p>
            <a:pPr algn="just"/>
            <a:r>
              <a:rPr lang="pt-BR" sz="2800" dirty="0">
                <a:solidFill>
                  <a:srgbClr val="FFFF00"/>
                </a:solidFill>
              </a:rPr>
              <a:t>O STF apreciou também, em conjunto com o MI 833, o MI 844 pelo qual os inspetores, agentes de segurança judiciária, analistas e técnicos com atribuições relacionadas à função de segurança postulam direito a aposentadoria especial, que lhes foi negada</a:t>
            </a: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54</a:t>
            </a:fld>
            <a:endParaRPr lang="pt-BR"/>
          </a:p>
        </p:txBody>
      </p:sp>
    </p:spTree>
    <p:extLst>
      <p:ext uri="{BB962C8B-B14F-4D97-AF65-F5344CB8AC3E}">
        <p14:creationId xmlns:p14="http://schemas.microsoft.com/office/powerpoint/2010/main" val="12425504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solidFill>
                  <a:srgbClr val="FFFF00"/>
                </a:solidFill>
              </a:rPr>
              <a:t>INSTRUÇÃO NORMATIVA Nº 02, DE 13 DE FEVEREIRO DE 2014</a:t>
            </a:r>
            <a:endParaRPr lang="pt-BR" sz="3600"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sz="2800" dirty="0" smtClean="0">
                <a:solidFill>
                  <a:srgbClr val="FFFF00"/>
                </a:solidFill>
              </a:rPr>
              <a:t>Estabelece instruções para o reconhecimento, pelos Regimes Próprios de Previdência Social da União, dos Estados, do Distrito Federal e dos Municípios, do direito dos servidores públicos com deficiência, amparados por ordem concedida em Mandado de Injunção, à aposentadoria com requisitos e critérios diferenciados de que trata o § 4º, inciso I, do art. 40 da Constituição Federal.</a:t>
            </a:r>
            <a:endParaRPr lang="pt-BR" sz="2800"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55</a:t>
            </a:fld>
            <a:endParaRPr lang="pt-B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Proposta de revisão da SV 33 em julgamento no STF</a:t>
            </a:r>
            <a:endParaRPr lang="pt-BR" dirty="0">
              <a:solidFill>
                <a:srgbClr val="FFFF00"/>
              </a:solidFill>
            </a:endParaRPr>
          </a:p>
        </p:txBody>
      </p:sp>
      <p:sp>
        <p:nvSpPr>
          <p:cNvPr id="3" name="Espaço Reservado para Conteúdo 2"/>
          <p:cNvSpPr>
            <a:spLocks noGrp="1"/>
          </p:cNvSpPr>
          <p:nvPr>
            <p:ph idx="1"/>
          </p:nvPr>
        </p:nvSpPr>
        <p:spPr>
          <a:xfrm>
            <a:off x="685800" y="2132856"/>
            <a:ext cx="7772400" cy="3963144"/>
          </a:xfrm>
        </p:spPr>
        <p:txBody>
          <a:bodyPr/>
          <a:lstStyle/>
          <a:p>
            <a:pPr marL="0" indent="0" algn="just">
              <a:buNone/>
            </a:pPr>
            <a:r>
              <a:rPr lang="pt-BR" dirty="0" smtClean="0">
                <a:solidFill>
                  <a:srgbClr val="FFFF00"/>
                </a:solidFill>
              </a:rPr>
              <a:t>Aplicam-se </a:t>
            </a:r>
            <a:r>
              <a:rPr lang="pt-BR" dirty="0">
                <a:solidFill>
                  <a:srgbClr val="FFFF00"/>
                </a:solidFill>
              </a:rPr>
              <a:t>ao servidor público, no que couber, as regras do regime geral da previdência social sobre aposentadoria especial de que trata o artigo 40, § 4º, incisos I e III, da Constituição Federal, até a edição de lei complementar específica”.</a:t>
            </a:r>
            <a:endParaRPr lang="pt-BR"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56</a:t>
            </a:fld>
            <a:endParaRPr lang="pt-BR"/>
          </a:p>
        </p:txBody>
      </p:sp>
    </p:spTree>
    <p:extLst>
      <p:ext uri="{BB962C8B-B14F-4D97-AF65-F5344CB8AC3E}">
        <p14:creationId xmlns:p14="http://schemas.microsoft.com/office/powerpoint/2010/main" val="31186098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Deficiência</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sz="2800" dirty="0" smtClean="0">
                <a:solidFill>
                  <a:srgbClr val="FFFF00"/>
                </a:solidFill>
              </a:rPr>
              <a:t>Considera-se pessoa com deficiência aquela que tem impedimentos de longo prazo de natureza física, mental, intelectual ou sensorial, os quais, em interação com diversas barreiras, podem obstruir sua participação plena e efetiva na sociedade em igualdade de condições com as demais pessoas, consoante o art. 1º da Convenção Internacional sobre os Direitos das Pessoas com Deficiência, promulgada pelo Decreto nº 6.949, de 25 de agosto de 2009.</a:t>
            </a:r>
            <a:endParaRPr lang="pt-BR" sz="2800"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57</a:t>
            </a:fld>
            <a:endParaRPr lang="pt-B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Tempo da deficiência</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buNone/>
            </a:pPr>
            <a:r>
              <a:rPr lang="pt-BR" sz="2800" dirty="0" smtClean="0">
                <a:solidFill>
                  <a:srgbClr val="FFFF00"/>
                </a:solidFill>
              </a:rPr>
              <a:t>A adoção de requisitos e critérios diferenciados para a concessão de aposentadoria voluntária ao servidor público com deficiência está  condicionada à comprovação das condições a que se refere o art. 2º na data de entrada do requerimento ou na data de aquisição do direito ao benefício.</a:t>
            </a:r>
            <a:endParaRPr lang="pt-BR" sz="2800" dirty="0">
              <a:solidFill>
                <a:srgbClr val="FFFF00"/>
              </a:solidFill>
            </a:endParaRP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58</a:t>
            </a:fld>
            <a:endParaRPr lang="pt-B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Requisitos</a:t>
            </a:r>
            <a:endParaRPr lang="pt-BR" dirty="0">
              <a:solidFill>
                <a:srgbClr val="FFFF00"/>
              </a:solidFill>
            </a:endParaRPr>
          </a:p>
        </p:txBody>
      </p:sp>
      <p:sp>
        <p:nvSpPr>
          <p:cNvPr id="3" name="Espaço Reservado para Conteúdo 2"/>
          <p:cNvSpPr>
            <a:spLocks noGrp="1"/>
          </p:cNvSpPr>
          <p:nvPr>
            <p:ph idx="1"/>
          </p:nvPr>
        </p:nvSpPr>
        <p:spPr/>
        <p:txBody>
          <a:bodyPr/>
          <a:lstStyle/>
          <a:p>
            <a:pPr marL="0" indent="0" algn="just"/>
            <a:r>
              <a:rPr lang="pt-BR" sz="2800" dirty="0" smtClean="0">
                <a:solidFill>
                  <a:srgbClr val="FFFF00"/>
                </a:solidFill>
              </a:rPr>
              <a:t> Requerimento</a:t>
            </a:r>
          </a:p>
          <a:p>
            <a:pPr marL="0" indent="0" algn="just"/>
            <a:r>
              <a:rPr lang="pt-BR" sz="2800" dirty="0" smtClean="0">
                <a:solidFill>
                  <a:srgbClr val="FFFF00"/>
                </a:solidFill>
              </a:rPr>
              <a:t>Tempo mínimo de dez anos de efetivo exercício no serviço público</a:t>
            </a:r>
          </a:p>
          <a:p>
            <a:pPr marL="0" indent="0" algn="just"/>
            <a:r>
              <a:rPr lang="pt-BR" sz="2800" dirty="0" smtClean="0">
                <a:solidFill>
                  <a:srgbClr val="FFFF00"/>
                </a:solidFill>
              </a:rPr>
              <a:t> Cinco anos no cargo efetivo em que se dará a aposentadoria</a:t>
            </a:r>
          </a:p>
          <a:p>
            <a:pPr algn="just"/>
            <a:r>
              <a:rPr lang="pt-BR" sz="2800" dirty="0" smtClean="0">
                <a:solidFill>
                  <a:srgbClr val="FFFF00"/>
                </a:solidFill>
              </a:rPr>
              <a:t>O tempo mínimo de contribuição deve ser cumprido na condição de pessoa com deficiência (conforme o grau para o TC e em qualquer caso para a idade)</a:t>
            </a:r>
          </a:p>
        </p:txBody>
      </p:sp>
      <p:sp>
        <p:nvSpPr>
          <p:cNvPr id="4" name="Espaço Reservado para Rodapé 3"/>
          <p:cNvSpPr>
            <a:spLocks noGrp="1"/>
          </p:cNvSpPr>
          <p:nvPr>
            <p:ph type="ftr" sz="quarter" idx="11"/>
          </p:nvPr>
        </p:nvSpPr>
        <p:spPr/>
        <p:txBody>
          <a:bodyPr/>
          <a:lstStyle/>
          <a:p>
            <a:pPr>
              <a:defRPr/>
            </a:pPr>
            <a:r>
              <a:rPr lang="pt-BR" dirty="0" err="1" smtClean="0"/>
              <a:t>mblbc</a:t>
            </a:r>
            <a:endParaRPr lang="pt-BR" dirty="0"/>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59</a:t>
            </a:fld>
            <a:endParaRPr lang="pt-B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2938" y="44624"/>
            <a:ext cx="7772400" cy="1143000"/>
          </a:xfrm>
        </p:spPr>
        <p:txBody>
          <a:bodyPr/>
          <a:lstStyle/>
          <a:p>
            <a:pPr>
              <a:defRPr/>
            </a:pPr>
            <a:r>
              <a:rPr lang="pt-BR" sz="3600" dirty="0" smtClean="0">
                <a:solidFill>
                  <a:srgbClr val="FFFF00"/>
                </a:solidFill>
              </a:rPr>
              <a:t>APOSENTADORIA ESPECIAL</a:t>
            </a:r>
            <a:endParaRPr lang="pt-BR" sz="3600" dirty="0">
              <a:solidFill>
                <a:srgbClr val="FFFF00"/>
              </a:solidFill>
            </a:endParaRPr>
          </a:p>
        </p:txBody>
      </p:sp>
      <p:sp>
        <p:nvSpPr>
          <p:cNvPr id="3" name="Espaço Reservado para Conteúdo 2"/>
          <p:cNvSpPr>
            <a:spLocks noGrp="1"/>
          </p:cNvSpPr>
          <p:nvPr>
            <p:ph idx="1"/>
          </p:nvPr>
        </p:nvSpPr>
        <p:spPr>
          <a:xfrm>
            <a:off x="685800" y="1052736"/>
            <a:ext cx="7772400" cy="5376639"/>
          </a:xfrm>
        </p:spPr>
        <p:txBody>
          <a:bodyPr/>
          <a:lstStyle/>
          <a:p>
            <a:pPr marL="0" indent="0" algn="just">
              <a:buFont typeface="Wingdings" pitchFamily="2" charset="2"/>
              <a:buNone/>
              <a:defRPr/>
            </a:pPr>
            <a:r>
              <a:rPr lang="pt-BR" sz="2400" dirty="0" smtClean="0">
                <a:solidFill>
                  <a:srgbClr val="FFFF00"/>
                </a:solidFill>
              </a:rPr>
              <a:t>Art. 40 (...)</a:t>
            </a:r>
          </a:p>
          <a:p>
            <a:pPr marL="0" indent="0" algn="just">
              <a:buFont typeface="Wingdings" pitchFamily="2" charset="2"/>
              <a:buNone/>
              <a:defRPr/>
            </a:pPr>
            <a:r>
              <a:rPr lang="pt-BR" sz="2400" dirty="0" smtClean="0">
                <a:solidFill>
                  <a:srgbClr val="FFFF00"/>
                </a:solidFill>
              </a:rPr>
              <a:t>§ 4º É vedada a adoção de requisitos e critérios diferenciados para a concessão de aposentadoria aos abrangidos pelo regime de que trata este artigo, ressalvados, nos termos definidos em leis complementares, os casos de servidores: </a:t>
            </a:r>
            <a:r>
              <a:rPr lang="pt-BR" sz="2400" u="sng" dirty="0" smtClean="0">
                <a:solidFill>
                  <a:srgbClr val="FFFF00"/>
                </a:solidFill>
                <a:hlinkClick r:id="rId2"/>
              </a:rPr>
              <a:t>(Redação dada pela Emenda Constitucional nº 47, de 2005)</a:t>
            </a:r>
            <a:endParaRPr lang="pt-BR" sz="2400" dirty="0" smtClean="0">
              <a:solidFill>
                <a:srgbClr val="FFFF00"/>
              </a:solidFill>
            </a:endParaRPr>
          </a:p>
          <a:p>
            <a:pPr marL="0" indent="0" algn="just">
              <a:buFont typeface="Wingdings" pitchFamily="2" charset="2"/>
              <a:buNone/>
              <a:defRPr/>
            </a:pPr>
            <a:r>
              <a:rPr lang="pt-BR" sz="2400" dirty="0" smtClean="0">
                <a:solidFill>
                  <a:srgbClr val="FFFF00"/>
                </a:solidFill>
              </a:rPr>
              <a:t>I portadores de deficiência; </a:t>
            </a:r>
            <a:r>
              <a:rPr lang="pt-BR" sz="2400" u="sng" dirty="0" smtClean="0">
                <a:solidFill>
                  <a:srgbClr val="FFFF00"/>
                </a:solidFill>
                <a:hlinkClick r:id="rId2"/>
              </a:rPr>
              <a:t>(Incluído pela Emenda Constitucional nº 47, de 2005)</a:t>
            </a:r>
            <a:endParaRPr lang="pt-BR" sz="2400" dirty="0" smtClean="0">
              <a:solidFill>
                <a:srgbClr val="FFFF00"/>
              </a:solidFill>
            </a:endParaRPr>
          </a:p>
          <a:p>
            <a:pPr marL="0" indent="0" algn="just">
              <a:buFont typeface="Wingdings" pitchFamily="2" charset="2"/>
              <a:buNone/>
              <a:defRPr/>
            </a:pPr>
            <a:r>
              <a:rPr lang="pt-BR" sz="2400" dirty="0" smtClean="0">
                <a:solidFill>
                  <a:srgbClr val="FFFF00"/>
                </a:solidFill>
              </a:rPr>
              <a:t>II que exerçam atividades de risco; </a:t>
            </a:r>
            <a:r>
              <a:rPr lang="pt-BR" sz="2400" u="sng" dirty="0" smtClean="0">
                <a:solidFill>
                  <a:srgbClr val="FFFF00"/>
                </a:solidFill>
                <a:hlinkClick r:id="rId2"/>
              </a:rPr>
              <a:t>(Incluído pela Emenda Constitucional nº 47, de 2005)</a:t>
            </a:r>
            <a:endParaRPr lang="pt-BR" sz="2400" dirty="0" smtClean="0">
              <a:solidFill>
                <a:srgbClr val="FFFF00"/>
              </a:solidFill>
            </a:endParaRPr>
          </a:p>
          <a:p>
            <a:pPr marL="0" indent="0" algn="just">
              <a:buFont typeface="Wingdings" pitchFamily="2" charset="2"/>
              <a:buNone/>
              <a:defRPr/>
            </a:pPr>
            <a:r>
              <a:rPr lang="pt-BR" sz="2400" dirty="0" smtClean="0">
                <a:solidFill>
                  <a:srgbClr val="FFFF00"/>
                </a:solidFill>
              </a:rPr>
              <a:t>III cujas atividades sejam exercidas sob condições especiais que prejudiquem a saúde ou a integridade física. </a:t>
            </a:r>
            <a:r>
              <a:rPr lang="pt-BR" sz="2400" u="sng" dirty="0" smtClean="0">
                <a:solidFill>
                  <a:srgbClr val="FFFF00"/>
                </a:solidFill>
                <a:hlinkClick r:id="rId2"/>
              </a:rPr>
              <a:t>(Incluído pela Emenda Constitucional nº 47, de 2005)</a:t>
            </a:r>
            <a:endParaRPr lang="pt-BR" sz="2400" dirty="0" smtClean="0">
              <a:solidFill>
                <a:srgbClr val="FFFF00"/>
              </a:solidFill>
            </a:endParaRPr>
          </a:p>
          <a:p>
            <a:pPr>
              <a:defRPr/>
            </a:pPr>
            <a:endParaRPr lang="pt-BR" dirty="0"/>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6</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171400"/>
            <a:ext cx="7772400" cy="1143000"/>
          </a:xfrm>
        </p:spPr>
        <p:txBody>
          <a:bodyPr/>
          <a:lstStyle/>
          <a:p>
            <a:r>
              <a:rPr lang="pt-BR" dirty="0" smtClean="0">
                <a:solidFill>
                  <a:srgbClr val="FFFF00"/>
                </a:solidFill>
              </a:rPr>
              <a:t>Requisitos</a:t>
            </a:r>
            <a:endParaRPr lang="pt-BR" dirty="0">
              <a:solidFill>
                <a:srgbClr val="FFFF00"/>
              </a:solidFill>
            </a:endParaRPr>
          </a:p>
        </p:txBody>
      </p:sp>
      <p:sp>
        <p:nvSpPr>
          <p:cNvPr id="3" name="Espaço Reservado para Conteúdo 2"/>
          <p:cNvSpPr>
            <a:spLocks noGrp="1"/>
          </p:cNvSpPr>
          <p:nvPr>
            <p:ph idx="1"/>
          </p:nvPr>
        </p:nvSpPr>
        <p:spPr>
          <a:xfrm>
            <a:off x="685800" y="980728"/>
            <a:ext cx="8206680" cy="5472608"/>
          </a:xfrm>
        </p:spPr>
        <p:txBody>
          <a:bodyPr/>
          <a:lstStyle/>
          <a:p>
            <a:pPr marL="0" indent="0" algn="just">
              <a:buNone/>
            </a:pPr>
            <a:r>
              <a:rPr lang="pt-BR" sz="2500" b="1" dirty="0" smtClean="0">
                <a:solidFill>
                  <a:srgbClr val="FFFF00"/>
                </a:solidFill>
              </a:rPr>
              <a:t>I - aos 25 (vinte e cinco) anos de tempo de contribuição, se homem, e 20 (vinte) anos, se </a:t>
            </a:r>
            <a:r>
              <a:rPr lang="pt-BR" sz="2500" dirty="0" smtClean="0">
                <a:solidFill>
                  <a:srgbClr val="FFFF00"/>
                </a:solidFill>
              </a:rPr>
              <a:t>mulher, no caso de servidor com deficiência grave;</a:t>
            </a:r>
          </a:p>
          <a:p>
            <a:pPr marL="0" indent="0" algn="just">
              <a:buNone/>
            </a:pPr>
            <a:r>
              <a:rPr lang="pt-BR" sz="2500" b="1" dirty="0" smtClean="0">
                <a:solidFill>
                  <a:srgbClr val="FFFF00"/>
                </a:solidFill>
              </a:rPr>
              <a:t>II - aos 29 (vinte e nove) anos de tempo de contribuição, se homem, e 24 (vinte e quatro), </a:t>
            </a:r>
            <a:r>
              <a:rPr lang="pt-BR" sz="2500" dirty="0" smtClean="0">
                <a:solidFill>
                  <a:srgbClr val="FFFF00"/>
                </a:solidFill>
              </a:rPr>
              <a:t>se mulher, no caso de servidor com deficiência moderada;</a:t>
            </a:r>
          </a:p>
          <a:p>
            <a:pPr marL="0" indent="0" algn="just">
              <a:buNone/>
            </a:pPr>
            <a:r>
              <a:rPr lang="pt-BR" sz="2500" b="1" dirty="0" smtClean="0">
                <a:solidFill>
                  <a:srgbClr val="FFFF00"/>
                </a:solidFill>
              </a:rPr>
              <a:t>III - aos 33 (trinta e três) anos de tempo de contribuição, se homem, e 28 (vinte e oito), se </a:t>
            </a:r>
            <a:r>
              <a:rPr lang="pt-BR" sz="2500" dirty="0" smtClean="0">
                <a:solidFill>
                  <a:srgbClr val="FFFF00"/>
                </a:solidFill>
              </a:rPr>
              <a:t>mulher, no caso de servidor com deficiência leve; ou </a:t>
            </a:r>
          </a:p>
          <a:p>
            <a:pPr marL="0" indent="0" algn="just">
              <a:buNone/>
            </a:pPr>
            <a:r>
              <a:rPr lang="pt-BR" sz="2500" b="1" dirty="0" smtClean="0">
                <a:solidFill>
                  <a:srgbClr val="FFFF00"/>
                </a:solidFill>
              </a:rPr>
              <a:t>IV - aos 60 (sessenta) anos de idade, se homem, e 55 (cinquenta e cinco) anos de idade, </a:t>
            </a:r>
            <a:r>
              <a:rPr lang="pt-BR" sz="2500" dirty="0" smtClean="0">
                <a:solidFill>
                  <a:srgbClr val="FFFF00"/>
                </a:solidFill>
              </a:rPr>
              <a:t>se mulher, desde que cumprido tempo mínimo de contribuição de 15 (quinze) anos na condição de pessoa com deficiência.</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60</a:t>
            </a:fld>
            <a:endParaRPr lang="pt-B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Observações necessárias</a:t>
            </a:r>
            <a:endParaRPr lang="pt-BR" dirty="0">
              <a:solidFill>
                <a:srgbClr val="FFFF00"/>
              </a:solidFill>
            </a:endParaRPr>
          </a:p>
        </p:txBody>
      </p:sp>
      <p:sp>
        <p:nvSpPr>
          <p:cNvPr id="3" name="Espaço Reservado para Conteúdo 2"/>
          <p:cNvSpPr>
            <a:spLocks noGrp="1"/>
          </p:cNvSpPr>
          <p:nvPr>
            <p:ph idx="1"/>
          </p:nvPr>
        </p:nvSpPr>
        <p:spPr/>
        <p:txBody>
          <a:bodyPr/>
          <a:lstStyle/>
          <a:p>
            <a:r>
              <a:rPr lang="pt-BR" dirty="0" smtClean="0">
                <a:solidFill>
                  <a:srgbClr val="FFFF00"/>
                </a:solidFill>
              </a:rPr>
              <a:t>Ajuste do grau de deficiência</a:t>
            </a:r>
          </a:p>
          <a:p>
            <a:r>
              <a:rPr lang="pt-BR" dirty="0" smtClean="0">
                <a:solidFill>
                  <a:srgbClr val="FFFF00"/>
                </a:solidFill>
              </a:rPr>
              <a:t>Conversão de tempo especial em comum</a:t>
            </a:r>
          </a:p>
          <a:p>
            <a:r>
              <a:rPr lang="pt-BR" dirty="0" smtClean="0">
                <a:solidFill>
                  <a:srgbClr val="FFFF00"/>
                </a:solidFill>
              </a:rPr>
              <a:t>Avaliação e comprovação da deficiência</a:t>
            </a:r>
          </a:p>
          <a:p>
            <a:r>
              <a:rPr lang="pt-BR" dirty="0" smtClean="0">
                <a:solidFill>
                  <a:srgbClr val="FFFF00"/>
                </a:solidFill>
              </a:rPr>
              <a:t>Cálculo e reajuste dos proventos</a:t>
            </a:r>
          </a:p>
          <a:p>
            <a:r>
              <a:rPr lang="pt-BR" dirty="0" smtClean="0">
                <a:solidFill>
                  <a:srgbClr val="FFFF00"/>
                </a:solidFill>
              </a:rPr>
              <a:t>Abono de permanência</a:t>
            </a:r>
          </a:p>
          <a:p>
            <a:r>
              <a:rPr lang="pt-BR" dirty="0" smtClean="0">
                <a:solidFill>
                  <a:srgbClr val="FFFF00"/>
                </a:solidFill>
              </a:rPr>
              <a:t>Revisão de aposentadoria em gozo</a:t>
            </a:r>
          </a:p>
          <a:p>
            <a:endParaRPr lang="pt-BR" dirty="0"/>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61</a:t>
            </a:fld>
            <a:endParaRPr lang="pt-B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Policial</a:t>
            </a:r>
            <a:endParaRPr lang="pt-BR" dirty="0">
              <a:solidFill>
                <a:srgbClr val="FFFF00"/>
              </a:solidFill>
            </a:endParaRPr>
          </a:p>
        </p:txBody>
      </p:sp>
      <p:sp>
        <p:nvSpPr>
          <p:cNvPr id="3" name="Espaço Reservado para Conteúdo 2"/>
          <p:cNvSpPr>
            <a:spLocks noGrp="1"/>
          </p:cNvSpPr>
          <p:nvPr>
            <p:ph idx="1"/>
          </p:nvPr>
        </p:nvSpPr>
        <p:spPr/>
        <p:txBody>
          <a:bodyPr/>
          <a:lstStyle/>
          <a:p>
            <a:r>
              <a:rPr lang="pt-BR" dirty="0" smtClean="0">
                <a:solidFill>
                  <a:srgbClr val="FFFF00"/>
                </a:solidFill>
              </a:rPr>
              <a:t>Lei Complementar 51/1895</a:t>
            </a:r>
          </a:p>
          <a:p>
            <a:r>
              <a:rPr lang="pt-BR" dirty="0" smtClean="0">
                <a:solidFill>
                  <a:srgbClr val="FFFF00"/>
                </a:solidFill>
              </a:rPr>
              <a:t>Lei Complementar 144/2014</a:t>
            </a:r>
          </a:p>
          <a:p>
            <a:r>
              <a:rPr lang="pt-BR" dirty="0" smtClean="0">
                <a:solidFill>
                  <a:srgbClr val="FFFF00"/>
                </a:solidFill>
              </a:rPr>
              <a:t>Aposentadoria:</a:t>
            </a:r>
          </a:p>
          <a:p>
            <a:pPr lvl="1"/>
            <a:r>
              <a:rPr lang="pt-BR" dirty="0" smtClean="0">
                <a:solidFill>
                  <a:srgbClr val="FFFF00"/>
                </a:solidFill>
              </a:rPr>
              <a:t>Compulsória 65 anos de idade</a:t>
            </a:r>
          </a:p>
          <a:p>
            <a:pPr lvl="1"/>
            <a:r>
              <a:rPr lang="pt-BR" dirty="0" smtClean="0">
                <a:solidFill>
                  <a:srgbClr val="FFFF00"/>
                </a:solidFill>
              </a:rPr>
              <a:t>Voluntária: 	</a:t>
            </a:r>
          </a:p>
          <a:p>
            <a:pPr lvl="2"/>
            <a:r>
              <a:rPr lang="pt-BR" dirty="0" smtClean="0">
                <a:solidFill>
                  <a:srgbClr val="FFFF00"/>
                </a:solidFill>
              </a:rPr>
              <a:t>Homem: 30 anos de contribuição e 20 de exercício em cargo de natureza estritamente policial</a:t>
            </a:r>
          </a:p>
          <a:p>
            <a:pPr lvl="2"/>
            <a:r>
              <a:rPr lang="pt-BR" dirty="0" smtClean="0">
                <a:solidFill>
                  <a:srgbClr val="FFFF00"/>
                </a:solidFill>
              </a:rPr>
              <a:t>Mulher: 30 anos de contribuição e 20 de exercício em cargo de natureza estritamente policial</a:t>
            </a:r>
          </a:p>
        </p:txBody>
      </p:sp>
      <p:sp>
        <p:nvSpPr>
          <p:cNvPr id="4" name="Espaço Reservado para Rodapé 3"/>
          <p:cNvSpPr>
            <a:spLocks noGrp="1"/>
          </p:cNvSpPr>
          <p:nvPr>
            <p:ph type="ftr" sz="quarter" idx="11"/>
          </p:nvPr>
        </p:nvSpPr>
        <p:spPr/>
        <p:txBody>
          <a:bodyPr/>
          <a:lstStyle/>
          <a:p>
            <a:pPr>
              <a:defRPr/>
            </a:pPr>
            <a:r>
              <a:rPr lang="pt-BR" smtClean="0"/>
              <a:t>mblbc</a:t>
            </a:r>
            <a:endParaRPr lang="pt-BR"/>
          </a:p>
        </p:txBody>
      </p:sp>
      <p:sp>
        <p:nvSpPr>
          <p:cNvPr id="5" name="Espaço Reservado para Número de Slide 4"/>
          <p:cNvSpPr>
            <a:spLocks noGrp="1"/>
          </p:cNvSpPr>
          <p:nvPr>
            <p:ph type="sldNum" sz="quarter" idx="12"/>
          </p:nvPr>
        </p:nvSpPr>
        <p:spPr/>
        <p:txBody>
          <a:bodyPr/>
          <a:lstStyle/>
          <a:p>
            <a:pPr>
              <a:defRPr/>
            </a:pPr>
            <a:fld id="{A4A99B84-8BD2-4412-A914-05B7922F7B9A}" type="slidenum">
              <a:rPr lang="pt-BR" smtClean="0"/>
              <a:pPr>
                <a:defRPr/>
              </a:pPr>
              <a:t>62</a:t>
            </a:fld>
            <a:endParaRPr lang="pt-B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2938" y="44624"/>
            <a:ext cx="7772400" cy="1143000"/>
          </a:xfrm>
        </p:spPr>
        <p:txBody>
          <a:bodyPr/>
          <a:lstStyle/>
          <a:p>
            <a:pPr>
              <a:defRPr/>
            </a:pPr>
            <a:r>
              <a:rPr lang="pt-BR" sz="3600" dirty="0" smtClean="0">
                <a:solidFill>
                  <a:srgbClr val="FFFF00"/>
                </a:solidFill>
              </a:rPr>
              <a:t>APOSENTADORIA ESPECIAL</a:t>
            </a:r>
            <a:endParaRPr lang="pt-BR" sz="3600" dirty="0">
              <a:solidFill>
                <a:srgbClr val="FFFF00"/>
              </a:solidFill>
            </a:endParaRPr>
          </a:p>
        </p:txBody>
      </p:sp>
      <p:sp>
        <p:nvSpPr>
          <p:cNvPr id="69635" name="Espaço Reservado para Conteúdo 2"/>
          <p:cNvSpPr>
            <a:spLocks noGrp="1"/>
          </p:cNvSpPr>
          <p:nvPr>
            <p:ph idx="1"/>
          </p:nvPr>
        </p:nvSpPr>
        <p:spPr>
          <a:xfrm>
            <a:off x="685800" y="1052736"/>
            <a:ext cx="7772400" cy="5328592"/>
          </a:xfrm>
        </p:spPr>
        <p:txBody>
          <a:bodyPr/>
          <a:lstStyle/>
          <a:p>
            <a:pPr algn="just"/>
            <a:r>
              <a:rPr lang="pt-BR" sz="2600" dirty="0" smtClean="0">
                <a:solidFill>
                  <a:srgbClr val="FFFF00"/>
                </a:solidFill>
              </a:rPr>
              <a:t>Ausência de norma regulamentadora</a:t>
            </a:r>
          </a:p>
          <a:p>
            <a:pPr algn="just"/>
            <a:r>
              <a:rPr lang="pt-BR" sz="2600" dirty="0" smtClean="0">
                <a:solidFill>
                  <a:srgbClr val="FFFF00"/>
                </a:solidFill>
              </a:rPr>
              <a:t>Vedação do art. 5º, par. </a:t>
            </a:r>
            <a:r>
              <a:rPr lang="pt-BR" sz="2600" dirty="0" err="1" smtClean="0">
                <a:solidFill>
                  <a:srgbClr val="FFFF00"/>
                </a:solidFill>
              </a:rPr>
              <a:t>ún</a:t>
            </a:r>
            <a:r>
              <a:rPr lang="pt-BR" sz="2600" dirty="0" smtClean="0">
                <a:solidFill>
                  <a:srgbClr val="FFFF00"/>
                </a:solidFill>
              </a:rPr>
              <a:t>. Lei nº 9.717/98</a:t>
            </a:r>
          </a:p>
          <a:p>
            <a:pPr marL="0" indent="0" algn="just">
              <a:buNone/>
            </a:pPr>
            <a:r>
              <a:rPr lang="pt-BR" sz="2600" dirty="0" smtClean="0">
                <a:solidFill>
                  <a:srgbClr val="FFFF00"/>
                </a:solidFill>
              </a:rPr>
              <a:t>Art. 5º (...) Parágrafo único.  Fica vedada a concessão de aposentadoria especial, nos termos do § 4</a:t>
            </a:r>
            <a:r>
              <a:rPr lang="pt-BR" sz="2600" u="sng" baseline="30000" dirty="0" smtClean="0">
                <a:solidFill>
                  <a:srgbClr val="FFFF00"/>
                </a:solidFill>
              </a:rPr>
              <a:t>o</a:t>
            </a:r>
            <a:r>
              <a:rPr lang="pt-BR" sz="2600" dirty="0" smtClean="0">
                <a:solidFill>
                  <a:srgbClr val="FFFF00"/>
                </a:solidFill>
              </a:rPr>
              <a:t> do art. 40 da Constituição Federal, até que lei complementar federal discipline a matéria.</a:t>
            </a:r>
          </a:p>
          <a:p>
            <a:pPr marL="0" indent="0" algn="just"/>
            <a:r>
              <a:rPr lang="pt-BR" sz="2600" dirty="0" smtClean="0">
                <a:solidFill>
                  <a:srgbClr val="FFFF00"/>
                </a:solidFill>
              </a:rPr>
              <a:t> PLP sobre a matéria:</a:t>
            </a:r>
          </a:p>
          <a:p>
            <a:pPr marL="400050" lvl="1" indent="0" algn="just"/>
            <a:r>
              <a:rPr lang="pt-BR" sz="2600" dirty="0" smtClean="0">
                <a:solidFill>
                  <a:srgbClr val="FFFF00"/>
                </a:solidFill>
              </a:rPr>
              <a:t> nº 472/2009 – Dep. Fed. Arnaldo de Sá – vício de iniciativa</a:t>
            </a:r>
          </a:p>
          <a:p>
            <a:pPr marL="400050" lvl="1" indent="0" algn="just"/>
            <a:r>
              <a:rPr lang="pt-BR" sz="2600" dirty="0" smtClean="0">
                <a:solidFill>
                  <a:srgbClr val="FFFF00"/>
                </a:solidFill>
              </a:rPr>
              <a:t> nº 554/2010 (330/2006) – atividade de risco</a:t>
            </a:r>
          </a:p>
          <a:p>
            <a:pPr marL="400050" lvl="1" indent="0" algn="just"/>
            <a:r>
              <a:rPr lang="pt-BR" sz="2600" dirty="0" smtClean="0">
                <a:solidFill>
                  <a:srgbClr val="FFFF00"/>
                </a:solidFill>
              </a:rPr>
              <a:t> nº 555/2010 (472/2009) – condições especiais que prejudiquem a saúde ou a integridade física</a:t>
            </a:r>
          </a:p>
          <a:p>
            <a:pPr marL="0" indent="0" algn="just">
              <a:buNone/>
            </a:pPr>
            <a:r>
              <a:rPr lang="pt-BR" dirty="0" smtClean="0">
                <a:solidFill>
                  <a:srgbClr val="FFFF00"/>
                </a:solidFill>
              </a:rPr>
              <a:t>	</a:t>
            </a:r>
          </a:p>
          <a:p>
            <a:pPr marL="0" indent="0" algn="just">
              <a:buNone/>
            </a:pPr>
            <a:endParaRPr lang="pt-BR" dirty="0" smtClean="0">
              <a:solidFill>
                <a:srgbClr val="FFFF00"/>
              </a:solidFill>
            </a:endParaRPr>
          </a:p>
          <a:p>
            <a:pPr algn="just"/>
            <a:endParaRPr lang="pt-BR" dirty="0" smtClean="0">
              <a:solidFill>
                <a:srgbClr val="FFFF00"/>
              </a:solidFill>
            </a:endParaRPr>
          </a:p>
          <a:p>
            <a:endParaRPr lang="pt-BR" dirty="0" smtClean="0">
              <a:solidFill>
                <a:srgbClr val="FFFF00"/>
              </a:solidFill>
            </a:endParaRPr>
          </a:p>
          <a:p>
            <a:endParaRPr lang="pt-BR" dirty="0" smtClean="0">
              <a:solidFill>
                <a:srgbClr val="FFFF00"/>
              </a:solidFill>
            </a:endParaRPr>
          </a:p>
          <a:p>
            <a:endParaRPr lang="pt-BR" dirty="0" smtClean="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7</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5576" y="44624"/>
            <a:ext cx="7772400" cy="1143000"/>
          </a:xfrm>
        </p:spPr>
        <p:txBody>
          <a:bodyPr/>
          <a:lstStyle/>
          <a:p>
            <a:r>
              <a:rPr lang="pt-BR" sz="4000" dirty="0" smtClean="0">
                <a:solidFill>
                  <a:srgbClr val="FFFF00"/>
                </a:solidFill>
              </a:rPr>
              <a:t>PLP 554/2010</a:t>
            </a:r>
            <a:endParaRPr lang="pt-BR" sz="4000" dirty="0"/>
          </a:p>
        </p:txBody>
      </p:sp>
      <p:sp>
        <p:nvSpPr>
          <p:cNvPr id="3" name="Espaço Reservado para Conteúdo 2"/>
          <p:cNvSpPr>
            <a:spLocks noGrp="1"/>
          </p:cNvSpPr>
          <p:nvPr>
            <p:ph idx="1"/>
          </p:nvPr>
        </p:nvSpPr>
        <p:spPr>
          <a:xfrm>
            <a:off x="685800" y="1124744"/>
            <a:ext cx="7772400" cy="4971256"/>
          </a:xfrm>
        </p:spPr>
        <p:txBody>
          <a:bodyPr/>
          <a:lstStyle/>
          <a:p>
            <a:pPr marL="0" indent="0" algn="just">
              <a:buNone/>
            </a:pPr>
            <a:r>
              <a:rPr lang="pt-BR" dirty="0" smtClean="0">
                <a:solidFill>
                  <a:srgbClr val="FFFF00"/>
                </a:solidFill>
              </a:rPr>
              <a:t>Considera-se atividade que exponha o servidor a risco contínuo:</a:t>
            </a:r>
          </a:p>
          <a:p>
            <a:pPr marL="0" indent="0" algn="just">
              <a:buNone/>
            </a:pPr>
            <a:r>
              <a:rPr lang="pt-BR" dirty="0" smtClean="0">
                <a:solidFill>
                  <a:srgbClr val="FFFF00"/>
                </a:solidFill>
              </a:rPr>
              <a:t>I - a de polícia, relativa às ações de segurança pública, para a preservação da ordem pública ou da incolumidade das pessoas e do patrimônio público, exercida pelos servidores referidos nos incisos I a IV do art. 144 da Constituição; ou</a:t>
            </a:r>
          </a:p>
          <a:p>
            <a:pPr marL="0" indent="0" algn="just">
              <a:buNone/>
            </a:pPr>
            <a:r>
              <a:rPr lang="pt-BR" dirty="0" smtClean="0">
                <a:solidFill>
                  <a:srgbClr val="FFFF00"/>
                </a:solidFill>
              </a:rPr>
              <a:t>II - a exercida no controle prisional, carcerário ou penitenciário e na escolta de preso.</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8</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rgbClr val="FFFF00"/>
                </a:solidFill>
              </a:rPr>
              <a:t>PLP 554/2010</a:t>
            </a:r>
            <a:endParaRPr lang="pt-BR" dirty="0"/>
          </a:p>
        </p:txBody>
      </p:sp>
      <p:sp>
        <p:nvSpPr>
          <p:cNvPr id="3" name="Espaço Reservado para Conteúdo 2"/>
          <p:cNvSpPr>
            <a:spLocks noGrp="1"/>
          </p:cNvSpPr>
          <p:nvPr>
            <p:ph idx="1"/>
          </p:nvPr>
        </p:nvSpPr>
        <p:spPr>
          <a:xfrm>
            <a:off x="685800" y="1556792"/>
            <a:ext cx="7772400" cy="4114800"/>
          </a:xfrm>
        </p:spPr>
        <p:txBody>
          <a:bodyPr/>
          <a:lstStyle/>
          <a:p>
            <a:pPr algn="just">
              <a:buNone/>
            </a:pPr>
            <a:r>
              <a:rPr lang="pt-BR" dirty="0" smtClean="0">
                <a:solidFill>
                  <a:srgbClr val="FFFF00"/>
                </a:solidFill>
              </a:rPr>
              <a:t>Requisitos:</a:t>
            </a:r>
          </a:p>
          <a:p>
            <a:pPr algn="just">
              <a:buNone/>
            </a:pPr>
            <a:r>
              <a:rPr lang="pt-BR" dirty="0" smtClean="0">
                <a:solidFill>
                  <a:srgbClr val="FFFF00"/>
                </a:solidFill>
              </a:rPr>
              <a:t>I - vinte e cinco anos de efetivo exercício em atividade de risco;</a:t>
            </a:r>
          </a:p>
          <a:p>
            <a:pPr algn="just">
              <a:buNone/>
            </a:pPr>
            <a:r>
              <a:rPr lang="pt-BR" dirty="0" smtClean="0">
                <a:solidFill>
                  <a:srgbClr val="FFFF00"/>
                </a:solidFill>
              </a:rPr>
              <a:t>II - cinco anos no cargo efetivo em que se dará a aposentadoria;</a:t>
            </a:r>
          </a:p>
          <a:p>
            <a:pPr algn="just">
              <a:buNone/>
            </a:pPr>
            <a:r>
              <a:rPr lang="pt-BR" dirty="0" smtClean="0">
                <a:solidFill>
                  <a:srgbClr val="FFFF00"/>
                </a:solidFill>
              </a:rPr>
              <a:t>III - trinta anos de tempo de contribuição; e</a:t>
            </a:r>
          </a:p>
          <a:p>
            <a:pPr algn="just">
              <a:buNone/>
            </a:pPr>
            <a:r>
              <a:rPr lang="pt-BR" dirty="0" smtClean="0">
                <a:solidFill>
                  <a:srgbClr val="FFFF00"/>
                </a:solidFill>
              </a:rPr>
              <a:t>IV - cinquenta e cinco anos de idade, se homem, e </a:t>
            </a:r>
            <a:r>
              <a:rPr lang="pt-BR" dirty="0" err="1" smtClean="0">
                <a:solidFill>
                  <a:srgbClr val="FFFF00"/>
                </a:solidFill>
              </a:rPr>
              <a:t>cinqüenta</a:t>
            </a:r>
            <a:r>
              <a:rPr lang="pt-BR" dirty="0" smtClean="0">
                <a:solidFill>
                  <a:srgbClr val="FFFF00"/>
                </a:solidFill>
              </a:rPr>
              <a:t> anos, se mulher.</a:t>
            </a:r>
            <a:endParaRPr lang="pt-BR" dirty="0">
              <a:solidFill>
                <a:srgbClr val="FFFF00"/>
              </a:solidFill>
            </a:endParaRPr>
          </a:p>
        </p:txBody>
      </p:sp>
      <p:sp>
        <p:nvSpPr>
          <p:cNvPr id="4" name="Espaço Reservado para Número de Slide 3"/>
          <p:cNvSpPr>
            <a:spLocks noGrp="1"/>
          </p:cNvSpPr>
          <p:nvPr>
            <p:ph type="sldNum" sz="quarter" idx="12"/>
          </p:nvPr>
        </p:nvSpPr>
        <p:spPr/>
        <p:txBody>
          <a:bodyPr/>
          <a:lstStyle/>
          <a:p>
            <a:pPr>
              <a:defRPr/>
            </a:pPr>
            <a:fld id="{A4A99B84-8BD2-4412-A914-05B7922F7B9A}" type="slidenum">
              <a:rPr lang="pt-BR" smtClean="0"/>
              <a:pPr>
                <a:defRPr/>
              </a:pPr>
              <a:t>9</a:t>
            </a:fld>
            <a:endParaRPr lang="pt-BR"/>
          </a:p>
        </p:txBody>
      </p:sp>
      <p:sp>
        <p:nvSpPr>
          <p:cNvPr id="5" name="Espaço Reservado para Rodapé 4"/>
          <p:cNvSpPr>
            <a:spLocks noGrp="1"/>
          </p:cNvSpPr>
          <p:nvPr>
            <p:ph type="ftr" sz="quarter" idx="11"/>
          </p:nvPr>
        </p:nvSpPr>
        <p:spPr/>
        <p:txBody>
          <a:bodyPr/>
          <a:lstStyle/>
          <a:p>
            <a:pPr>
              <a:defRPr/>
            </a:pPr>
            <a:r>
              <a:rPr lang="pt-BR" smtClean="0"/>
              <a:t>mblbc</a:t>
            </a:r>
            <a:endParaRPr lang="pt-BR"/>
          </a:p>
        </p:txBody>
      </p:sp>
    </p:spTree>
  </p:cSld>
  <p:clrMapOvr>
    <a:masterClrMapping/>
  </p:clrMapOvr>
</p:sld>
</file>

<file path=ppt/theme/theme1.xml><?xml version="1.0" encoding="utf-8"?>
<a:theme xmlns:a="http://schemas.openxmlformats.org/drawingml/2006/main" name="Planagem">
  <a:themeElements>
    <a:clrScheme name="Planagem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fontScheme name="Planagem">
      <a:majorFont>
        <a:latin typeface="Arial"/>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folHlink"/>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folHlink"/>
            </a:solidFill>
            <a:effectLst>
              <a:outerShdw blurRad="38100" dist="38100" dir="2700000" algn="tl">
                <a:srgbClr val="000000">
                  <a:alpha val="43137"/>
                </a:srgbClr>
              </a:outerShdw>
            </a:effectLst>
            <a:latin typeface="Arial" charset="0"/>
          </a:defRPr>
        </a:defPPr>
      </a:lstStyle>
    </a:lnDef>
  </a:objectDefaults>
  <a:extraClrSchemeLst>
    <a:extraClrScheme>
      <a:clrScheme name="Planagem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Planagem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Planagem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Planagem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Planagem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Office\Templates\Estruturas de apresentação\Planagem.pot</Template>
  <TotalTime>2552</TotalTime>
  <Words>3788</Words>
  <Application>Microsoft Office PowerPoint</Application>
  <PresentationFormat>Apresentação na tela (4:3)</PresentationFormat>
  <Paragraphs>349</Paragraphs>
  <Slides>62</Slides>
  <Notes>0</Notes>
  <HiddenSlides>0</HiddenSlides>
  <MMClips>0</MMClips>
  <ScaleCrop>false</ScaleCrop>
  <HeadingPairs>
    <vt:vector size="4" baseType="variant">
      <vt:variant>
        <vt:lpstr>Tema</vt:lpstr>
      </vt:variant>
      <vt:variant>
        <vt:i4>1</vt:i4>
      </vt:variant>
      <vt:variant>
        <vt:lpstr>Títulos de slides</vt:lpstr>
      </vt:variant>
      <vt:variant>
        <vt:i4>62</vt:i4>
      </vt:variant>
    </vt:vector>
  </HeadingPairs>
  <TitlesOfParts>
    <vt:vector size="63" baseType="lpstr">
      <vt:lpstr>Planagem</vt:lpstr>
      <vt:lpstr>50º Congresso Nacional da ABIPEM  14º Congresso Paranaense de Previdência  Foz do Iguaçu – PR  17 de junho de 2016</vt:lpstr>
      <vt:lpstr>BIBLIOGRAFIA</vt:lpstr>
      <vt:lpstr>BIBLIOGRAFIA</vt:lpstr>
      <vt:lpstr>Apresentação do PowerPoint</vt:lpstr>
      <vt:lpstr>Aposentadoria Especial</vt:lpstr>
      <vt:lpstr>APOSENTADORIA ESPECIAL</vt:lpstr>
      <vt:lpstr>APOSENTADORIA ESPECIAL</vt:lpstr>
      <vt:lpstr>PLP 554/2010</vt:lpstr>
      <vt:lpstr>PLP 554/2010</vt:lpstr>
      <vt:lpstr>PLP 554/2010</vt:lpstr>
      <vt:lpstr>PLP 555/2010</vt:lpstr>
      <vt:lpstr>PLP 555/2010</vt:lpstr>
      <vt:lpstr>PLP 555/2010</vt:lpstr>
      <vt:lpstr>APOSENTADORIA ESPECIAL</vt:lpstr>
      <vt:lpstr>Art. 57, Lei 8.213/91</vt:lpstr>
      <vt:lpstr>Art. 57, Lei 8.213/91</vt:lpstr>
      <vt:lpstr>Art. 57, Lei 8.213/91</vt:lpstr>
      <vt:lpstr>Art. 57, Lei 8.213/91</vt:lpstr>
      <vt:lpstr>Instrução Normativa MPS/SPS 01/2010 </vt:lpstr>
      <vt:lpstr>Instrução Normativa MPS/SPS 01/2010</vt:lpstr>
      <vt:lpstr>Instrução Normativa MPS/SPS 01/2010</vt:lpstr>
      <vt:lpstr>Fases do processo administrativo</vt:lpstr>
      <vt:lpstr>Instrução Normativa MPS/SPS 01/2010</vt:lpstr>
      <vt:lpstr>Formulários</vt:lpstr>
      <vt:lpstr>LTCAT</vt:lpstr>
      <vt:lpstr>LTCAT</vt:lpstr>
      <vt:lpstr>Siglas</vt:lpstr>
      <vt:lpstr>LTCAT</vt:lpstr>
      <vt:lpstr>LTCAT</vt:lpstr>
      <vt:lpstr>LTCAT</vt:lpstr>
      <vt:lpstr>LTCAT</vt:lpstr>
      <vt:lpstr>Análise enquadramento</vt:lpstr>
      <vt:lpstr>Ruído</vt:lpstr>
      <vt:lpstr>Considera-se tempo de efetivo exercício</vt:lpstr>
      <vt:lpstr>Vedações</vt:lpstr>
      <vt:lpstr>Aposentadoria especial</vt:lpstr>
      <vt:lpstr>STF - MI972 ED/DF Min. Rosa Weber – Dje 20.03.2014</vt:lpstr>
      <vt:lpstr>Apresentação do PowerPoint</vt:lpstr>
      <vt:lpstr>Polêmica</vt:lpstr>
      <vt:lpstr>STF Súmula Vinculante 33</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Nota Técnica MPS/SPPS 02/2014</vt:lpstr>
      <vt:lpstr>Polêmica</vt:lpstr>
      <vt:lpstr>INSTRUÇÃO NORMATIVA Nº 02, DE 13 DE FEVEREIRO DE 2014</vt:lpstr>
      <vt:lpstr>Proposta de revisão da SV 33 em julgamento no STF</vt:lpstr>
      <vt:lpstr>Deficiência</vt:lpstr>
      <vt:lpstr>Tempo da deficiência</vt:lpstr>
      <vt:lpstr>Requisitos</vt:lpstr>
      <vt:lpstr>Requisitos</vt:lpstr>
      <vt:lpstr>Observações necessárias</vt:lpstr>
      <vt:lpstr>Policial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REGIME PRÓPRIO DE PREVIDÊNCIA SOCIAL DOS SERVIDORES PÚBLICOS DO ESTADO DE MINAS GERAIS:</dc:title>
  <dc:creator>Eli Iola Gurgel Andrade</dc:creator>
  <cp:lastModifiedBy>Nazario Nicolau Gonçalves</cp:lastModifiedBy>
  <cp:revision>375</cp:revision>
  <cp:lastPrinted>2004-05-10T00:35:07Z</cp:lastPrinted>
  <dcterms:created xsi:type="dcterms:W3CDTF">2002-02-06T18:16:00Z</dcterms:created>
  <dcterms:modified xsi:type="dcterms:W3CDTF">2016-06-17T11:58:57Z</dcterms:modified>
</cp:coreProperties>
</file>